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D65A146_41654433.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28"/>
  </p:notesMasterIdLst>
  <p:sldIdLst>
    <p:sldId id="2103812411" r:id="rId6"/>
    <p:sldId id="2103812437" r:id="rId7"/>
    <p:sldId id="2103812412" r:id="rId8"/>
    <p:sldId id="2103812415" r:id="rId9"/>
    <p:sldId id="2103812436" r:id="rId10"/>
    <p:sldId id="2103812409" r:id="rId11"/>
    <p:sldId id="2103812408" r:id="rId12"/>
    <p:sldId id="263" r:id="rId13"/>
    <p:sldId id="2103812438" r:id="rId14"/>
    <p:sldId id="2103812439" r:id="rId15"/>
    <p:sldId id="2103812440" r:id="rId16"/>
    <p:sldId id="2103812441" r:id="rId17"/>
    <p:sldId id="2103812429" r:id="rId18"/>
    <p:sldId id="2103812422" r:id="rId19"/>
    <p:sldId id="2103812431" r:id="rId20"/>
    <p:sldId id="2103812428" r:id="rId21"/>
    <p:sldId id="256" r:id="rId22"/>
    <p:sldId id="260" r:id="rId23"/>
    <p:sldId id="262" r:id="rId24"/>
    <p:sldId id="2103812433" r:id="rId25"/>
    <p:sldId id="2103812418" r:id="rId26"/>
    <p:sldId id="2103812435"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4B2A1E-3263-4EA2-8BE0-E379F011B286}">
          <p14:sldIdLst>
            <p14:sldId id="2103812411"/>
            <p14:sldId id="2103812437"/>
            <p14:sldId id="2103812412"/>
            <p14:sldId id="2103812415"/>
            <p14:sldId id="2103812436"/>
            <p14:sldId id="2103812409"/>
            <p14:sldId id="2103812408"/>
          </p14:sldIdLst>
        </p14:section>
        <p14:section name="Untitled Section" id="{E5D0D8FC-00B6-45EE-95B8-8AF398BA2EA6}">
          <p14:sldIdLst>
            <p14:sldId id="263"/>
            <p14:sldId id="2103812438"/>
            <p14:sldId id="2103812439"/>
            <p14:sldId id="2103812440"/>
            <p14:sldId id="2103812441"/>
            <p14:sldId id="2103812429"/>
            <p14:sldId id="2103812422"/>
            <p14:sldId id="2103812431"/>
            <p14:sldId id="2103812428"/>
            <p14:sldId id="256"/>
            <p14:sldId id="260"/>
            <p14:sldId id="262"/>
            <p14:sldId id="2103812433"/>
            <p14:sldId id="2103812418"/>
            <p14:sldId id="210381243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BC3B75-F4A1-A39A-584C-27C2EE07D0E0}" name="P.J. Boardman" initials="PB" userId="S::pboardma@mathworks.com::1819a59b-0859-44ed-910c-67a470a3e6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75"/>
    <a:srgbClr val="C5C5C5"/>
    <a:srgbClr val="FAA61A"/>
    <a:srgbClr val="9B1B1E"/>
    <a:srgbClr val="061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07" autoAdjust="0"/>
  </p:normalViewPr>
  <p:slideViewPr>
    <p:cSldViewPr snapToGrid="0">
      <p:cViewPr varScale="1">
        <p:scale>
          <a:sx n="61" d="100"/>
          <a:sy n="61" d="100"/>
        </p:scale>
        <p:origin x="144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omments/modernComment_7D65A146_41654433.xml><?xml version="1.0" encoding="utf-8"?>
<p188:cmLst xmlns:a="http://schemas.openxmlformats.org/drawingml/2006/main" xmlns:r="http://schemas.openxmlformats.org/officeDocument/2006/relationships" xmlns:p188="http://schemas.microsoft.com/office/powerpoint/2018/8/main">
  <p188:cm id="{59310D0D-06A9-4CF1-B20D-29FE32622CD4}" authorId="{53BC3B75-F4A1-A39A-584C-27C2EE07D0E0}" created="2024-02-23T19:01:27.765">
    <ac:deMkLst xmlns:ac="http://schemas.microsoft.com/office/drawing/2013/main/command">
      <pc:docMk xmlns:pc="http://schemas.microsoft.com/office/powerpoint/2013/main/command"/>
      <pc:sldMk xmlns:pc="http://schemas.microsoft.com/office/powerpoint/2013/main/command" cId="1097155635" sldId="2103812422"/>
      <ac:spMk id="2" creationId="{5BEA6015-D686-0E38-3945-1EE628BEE4EA}"/>
    </ac:deMkLst>
    <p188:txBody>
      <a:bodyPr/>
      <a:lstStyle/>
      <a:p>
        <a:r>
          <a:rPr lang="en-US"/>
          <a:t>Does Dan still own this?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A0EC1-9714-4F50-AC8E-D01AA9FF0D3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938B136-3701-4162-B25B-926FC0F390E7}">
      <dgm:prSet/>
      <dgm:spPr/>
      <dgm:t>
        <a:bodyPr/>
        <a:lstStyle/>
        <a:p>
          <a:r>
            <a:rPr lang="en-US" dirty="0"/>
            <a:t>What is the mission of CMC?</a:t>
          </a:r>
        </a:p>
      </dgm:t>
    </dgm:pt>
    <dgm:pt modelId="{E2B68927-CCE8-4CF5-8974-237B090173B7}" type="parTrans" cxnId="{98C19405-2D12-4405-969E-C1DAFC744A84}">
      <dgm:prSet/>
      <dgm:spPr/>
      <dgm:t>
        <a:bodyPr/>
        <a:lstStyle/>
        <a:p>
          <a:endParaRPr lang="en-US"/>
        </a:p>
      </dgm:t>
    </dgm:pt>
    <dgm:pt modelId="{6700FA20-3C1E-494A-AF15-7D63DA21A25C}" type="sibTrans" cxnId="{98C19405-2D12-4405-969E-C1DAFC744A84}">
      <dgm:prSet/>
      <dgm:spPr/>
      <dgm:t>
        <a:bodyPr/>
        <a:lstStyle/>
        <a:p>
          <a:endParaRPr lang="en-US"/>
        </a:p>
      </dgm:t>
    </dgm:pt>
    <dgm:pt modelId="{7C0B07C3-D185-4B44-8CC2-E391C953C9EF}">
      <dgm:prSet/>
      <dgm:spPr/>
      <dgm:t>
        <a:bodyPr/>
        <a:lstStyle/>
        <a:p>
          <a:r>
            <a:rPr lang="en-US"/>
            <a:t>What are some CMC Initiatives?</a:t>
          </a:r>
        </a:p>
      </dgm:t>
    </dgm:pt>
    <dgm:pt modelId="{B2FDBFA4-5E28-4ACE-A6B0-EAA1BEEA15C5}" type="parTrans" cxnId="{7AF998FF-EBE1-4B23-B778-D85FB21A06B7}">
      <dgm:prSet/>
      <dgm:spPr/>
      <dgm:t>
        <a:bodyPr/>
        <a:lstStyle/>
        <a:p>
          <a:endParaRPr lang="en-US"/>
        </a:p>
      </dgm:t>
    </dgm:pt>
    <dgm:pt modelId="{2B440A9A-3F33-420B-BA4E-149C6F586084}" type="sibTrans" cxnId="{7AF998FF-EBE1-4B23-B778-D85FB21A06B7}">
      <dgm:prSet/>
      <dgm:spPr/>
      <dgm:t>
        <a:bodyPr/>
        <a:lstStyle/>
        <a:p>
          <a:endParaRPr lang="en-US"/>
        </a:p>
      </dgm:t>
    </dgm:pt>
    <dgm:pt modelId="{EFB3DA21-4BBC-4BA0-9ED0-A387E156C81A}">
      <dgm:prSet/>
      <dgm:spPr/>
      <dgm:t>
        <a:bodyPr/>
        <a:lstStyle/>
        <a:p>
          <a:r>
            <a:rPr lang="en-US"/>
            <a:t>How can I get more involved with CMC?</a:t>
          </a:r>
        </a:p>
      </dgm:t>
    </dgm:pt>
    <dgm:pt modelId="{441C5310-DFB0-42FA-A336-37AAA62865A1}" type="parTrans" cxnId="{D11DBA46-8C6D-4806-B3E5-B5D2EC10D9A9}">
      <dgm:prSet/>
      <dgm:spPr/>
      <dgm:t>
        <a:bodyPr/>
        <a:lstStyle/>
        <a:p>
          <a:endParaRPr lang="en-US"/>
        </a:p>
      </dgm:t>
    </dgm:pt>
    <dgm:pt modelId="{194E36E7-5A7F-4548-B892-8650E4DE21DF}" type="sibTrans" cxnId="{D11DBA46-8C6D-4806-B3E5-B5D2EC10D9A9}">
      <dgm:prSet/>
      <dgm:spPr/>
      <dgm:t>
        <a:bodyPr/>
        <a:lstStyle/>
        <a:p>
          <a:endParaRPr lang="en-US"/>
        </a:p>
      </dgm:t>
    </dgm:pt>
    <dgm:pt modelId="{35D68A0B-3089-44CE-94A0-3628457633EF}">
      <dgm:prSet/>
      <dgm:spPr/>
      <dgm:t>
        <a:bodyPr/>
        <a:lstStyle/>
        <a:p>
          <a:r>
            <a:rPr lang="en-US"/>
            <a:t>Breakout Groups</a:t>
          </a:r>
        </a:p>
      </dgm:t>
    </dgm:pt>
    <dgm:pt modelId="{77658849-1F97-4EF8-B95A-E27F47256E21}" type="parTrans" cxnId="{60A069B7-E90E-4B0D-B1F4-1216656E6673}">
      <dgm:prSet/>
      <dgm:spPr/>
      <dgm:t>
        <a:bodyPr/>
        <a:lstStyle/>
        <a:p>
          <a:endParaRPr lang="en-US"/>
        </a:p>
      </dgm:t>
    </dgm:pt>
    <dgm:pt modelId="{BDD91C9E-5905-4A1D-9E33-4FBD3DA21B83}" type="sibTrans" cxnId="{60A069B7-E90E-4B0D-B1F4-1216656E6673}">
      <dgm:prSet/>
      <dgm:spPr/>
      <dgm:t>
        <a:bodyPr/>
        <a:lstStyle/>
        <a:p>
          <a:endParaRPr lang="en-US"/>
        </a:p>
      </dgm:t>
    </dgm:pt>
    <dgm:pt modelId="{8A408819-B8B5-44D6-B80B-1C7EB394B5DC}">
      <dgm:prSet/>
      <dgm:spPr/>
      <dgm:t>
        <a:bodyPr/>
        <a:lstStyle/>
        <a:p>
          <a:r>
            <a:rPr lang="en-US"/>
            <a:t>Report Out</a:t>
          </a:r>
        </a:p>
      </dgm:t>
    </dgm:pt>
    <dgm:pt modelId="{7C600C6F-6F1C-40E1-B20B-DAFE21B12B8B}" type="parTrans" cxnId="{DAF6D68D-3D33-43F5-AC6A-EBFC0C3D08BC}">
      <dgm:prSet/>
      <dgm:spPr/>
      <dgm:t>
        <a:bodyPr/>
        <a:lstStyle/>
        <a:p>
          <a:endParaRPr lang="en-US"/>
        </a:p>
      </dgm:t>
    </dgm:pt>
    <dgm:pt modelId="{7ED150AE-8A31-4AEA-9787-4D64291CA8F7}" type="sibTrans" cxnId="{DAF6D68D-3D33-43F5-AC6A-EBFC0C3D08BC}">
      <dgm:prSet/>
      <dgm:spPr/>
      <dgm:t>
        <a:bodyPr/>
        <a:lstStyle/>
        <a:p>
          <a:endParaRPr lang="en-US"/>
        </a:p>
      </dgm:t>
    </dgm:pt>
    <dgm:pt modelId="{405E8081-243C-467F-8BA3-AA3CC3413C74}" type="pres">
      <dgm:prSet presAssocID="{75DA0EC1-9714-4F50-AC8E-D01AA9FF0D37}" presName="vert0" presStyleCnt="0">
        <dgm:presLayoutVars>
          <dgm:dir/>
          <dgm:animOne val="branch"/>
          <dgm:animLvl val="lvl"/>
        </dgm:presLayoutVars>
      </dgm:prSet>
      <dgm:spPr/>
    </dgm:pt>
    <dgm:pt modelId="{F0DA19D2-1725-4AA9-8AF5-291B3F21AD67}" type="pres">
      <dgm:prSet presAssocID="{C938B136-3701-4162-B25B-926FC0F390E7}" presName="thickLine" presStyleLbl="alignNode1" presStyleIdx="0" presStyleCnt="5"/>
      <dgm:spPr/>
    </dgm:pt>
    <dgm:pt modelId="{9278A350-57CE-4188-A5EC-093A8B0EFD87}" type="pres">
      <dgm:prSet presAssocID="{C938B136-3701-4162-B25B-926FC0F390E7}" presName="horz1" presStyleCnt="0"/>
      <dgm:spPr/>
    </dgm:pt>
    <dgm:pt modelId="{97043D20-676F-4DC3-B8BC-F3AEBBF90185}" type="pres">
      <dgm:prSet presAssocID="{C938B136-3701-4162-B25B-926FC0F390E7}" presName="tx1" presStyleLbl="revTx" presStyleIdx="0" presStyleCnt="5"/>
      <dgm:spPr/>
    </dgm:pt>
    <dgm:pt modelId="{7C682C9B-B4E8-4FF6-AFF8-20F081A0393A}" type="pres">
      <dgm:prSet presAssocID="{C938B136-3701-4162-B25B-926FC0F390E7}" presName="vert1" presStyleCnt="0"/>
      <dgm:spPr/>
    </dgm:pt>
    <dgm:pt modelId="{35DCF1B9-9EE6-42C7-B4CC-5EFC9A638EA8}" type="pres">
      <dgm:prSet presAssocID="{7C0B07C3-D185-4B44-8CC2-E391C953C9EF}" presName="thickLine" presStyleLbl="alignNode1" presStyleIdx="1" presStyleCnt="5"/>
      <dgm:spPr/>
    </dgm:pt>
    <dgm:pt modelId="{26403C83-9605-4D53-84A5-2FF67D822A5C}" type="pres">
      <dgm:prSet presAssocID="{7C0B07C3-D185-4B44-8CC2-E391C953C9EF}" presName="horz1" presStyleCnt="0"/>
      <dgm:spPr/>
    </dgm:pt>
    <dgm:pt modelId="{6E67CF79-1A8C-4318-B852-9CE22FEC8B99}" type="pres">
      <dgm:prSet presAssocID="{7C0B07C3-D185-4B44-8CC2-E391C953C9EF}" presName="tx1" presStyleLbl="revTx" presStyleIdx="1" presStyleCnt="5"/>
      <dgm:spPr/>
    </dgm:pt>
    <dgm:pt modelId="{A7027E89-2527-41CA-AF92-73F001CB2891}" type="pres">
      <dgm:prSet presAssocID="{7C0B07C3-D185-4B44-8CC2-E391C953C9EF}" presName="vert1" presStyleCnt="0"/>
      <dgm:spPr/>
    </dgm:pt>
    <dgm:pt modelId="{F4E58804-DC58-4764-8832-2A55D51A37EC}" type="pres">
      <dgm:prSet presAssocID="{EFB3DA21-4BBC-4BA0-9ED0-A387E156C81A}" presName="thickLine" presStyleLbl="alignNode1" presStyleIdx="2" presStyleCnt="5"/>
      <dgm:spPr/>
    </dgm:pt>
    <dgm:pt modelId="{30E09BE2-0FFE-41B0-8441-C66D2704BC67}" type="pres">
      <dgm:prSet presAssocID="{EFB3DA21-4BBC-4BA0-9ED0-A387E156C81A}" presName="horz1" presStyleCnt="0"/>
      <dgm:spPr/>
    </dgm:pt>
    <dgm:pt modelId="{3B3DEFFC-069B-483A-A753-E2F71F56FD29}" type="pres">
      <dgm:prSet presAssocID="{EFB3DA21-4BBC-4BA0-9ED0-A387E156C81A}" presName="tx1" presStyleLbl="revTx" presStyleIdx="2" presStyleCnt="5"/>
      <dgm:spPr/>
    </dgm:pt>
    <dgm:pt modelId="{F3E33D93-76B3-46FF-8D2F-BDBE1B54EA53}" type="pres">
      <dgm:prSet presAssocID="{EFB3DA21-4BBC-4BA0-9ED0-A387E156C81A}" presName="vert1" presStyleCnt="0"/>
      <dgm:spPr/>
    </dgm:pt>
    <dgm:pt modelId="{70E883E4-C6A7-4644-81DE-D779049F85A1}" type="pres">
      <dgm:prSet presAssocID="{35D68A0B-3089-44CE-94A0-3628457633EF}" presName="thickLine" presStyleLbl="alignNode1" presStyleIdx="3" presStyleCnt="5"/>
      <dgm:spPr/>
    </dgm:pt>
    <dgm:pt modelId="{70C1A2FE-1815-4FBF-85C4-AC9FECE580C5}" type="pres">
      <dgm:prSet presAssocID="{35D68A0B-3089-44CE-94A0-3628457633EF}" presName="horz1" presStyleCnt="0"/>
      <dgm:spPr/>
    </dgm:pt>
    <dgm:pt modelId="{5CEE6E6D-EC8C-4BC1-AB6D-62ADE1AB5206}" type="pres">
      <dgm:prSet presAssocID="{35D68A0B-3089-44CE-94A0-3628457633EF}" presName="tx1" presStyleLbl="revTx" presStyleIdx="3" presStyleCnt="5"/>
      <dgm:spPr/>
    </dgm:pt>
    <dgm:pt modelId="{F0A29289-302A-49B0-87A2-8B838C3EF9AC}" type="pres">
      <dgm:prSet presAssocID="{35D68A0B-3089-44CE-94A0-3628457633EF}" presName="vert1" presStyleCnt="0"/>
      <dgm:spPr/>
    </dgm:pt>
    <dgm:pt modelId="{F7B15989-8116-4856-A4DC-EAAA389C97DE}" type="pres">
      <dgm:prSet presAssocID="{8A408819-B8B5-44D6-B80B-1C7EB394B5DC}" presName="thickLine" presStyleLbl="alignNode1" presStyleIdx="4" presStyleCnt="5"/>
      <dgm:spPr/>
    </dgm:pt>
    <dgm:pt modelId="{EF188B8F-B74F-4C58-969D-580A0269D419}" type="pres">
      <dgm:prSet presAssocID="{8A408819-B8B5-44D6-B80B-1C7EB394B5DC}" presName="horz1" presStyleCnt="0"/>
      <dgm:spPr/>
    </dgm:pt>
    <dgm:pt modelId="{21E253FE-522B-4431-AF42-66FFE9F1724A}" type="pres">
      <dgm:prSet presAssocID="{8A408819-B8B5-44D6-B80B-1C7EB394B5DC}" presName="tx1" presStyleLbl="revTx" presStyleIdx="4" presStyleCnt="5"/>
      <dgm:spPr/>
    </dgm:pt>
    <dgm:pt modelId="{77890318-6601-4FF3-9ECC-F895C36A3EFD}" type="pres">
      <dgm:prSet presAssocID="{8A408819-B8B5-44D6-B80B-1C7EB394B5DC}" presName="vert1" presStyleCnt="0"/>
      <dgm:spPr/>
    </dgm:pt>
  </dgm:ptLst>
  <dgm:cxnLst>
    <dgm:cxn modelId="{98C19405-2D12-4405-969E-C1DAFC744A84}" srcId="{75DA0EC1-9714-4F50-AC8E-D01AA9FF0D37}" destId="{C938B136-3701-4162-B25B-926FC0F390E7}" srcOrd="0" destOrd="0" parTransId="{E2B68927-CCE8-4CF5-8974-237B090173B7}" sibTransId="{6700FA20-3C1E-494A-AF15-7D63DA21A25C}"/>
    <dgm:cxn modelId="{54200C2C-AA3D-4B04-AE42-E87295B8F062}" type="presOf" srcId="{8A408819-B8B5-44D6-B80B-1C7EB394B5DC}" destId="{21E253FE-522B-4431-AF42-66FFE9F1724A}" srcOrd="0" destOrd="0" presId="urn:microsoft.com/office/officeart/2008/layout/LinedList"/>
    <dgm:cxn modelId="{8F963240-7868-4F68-A89D-3587E62CF0E6}" type="presOf" srcId="{C938B136-3701-4162-B25B-926FC0F390E7}" destId="{97043D20-676F-4DC3-B8BC-F3AEBBF90185}" srcOrd="0" destOrd="0" presId="urn:microsoft.com/office/officeart/2008/layout/LinedList"/>
    <dgm:cxn modelId="{D11DBA46-8C6D-4806-B3E5-B5D2EC10D9A9}" srcId="{75DA0EC1-9714-4F50-AC8E-D01AA9FF0D37}" destId="{EFB3DA21-4BBC-4BA0-9ED0-A387E156C81A}" srcOrd="2" destOrd="0" parTransId="{441C5310-DFB0-42FA-A336-37AAA62865A1}" sibTransId="{194E36E7-5A7F-4548-B892-8650E4DE21DF}"/>
    <dgm:cxn modelId="{12E95570-B211-4D19-9946-0820293BB51F}" type="presOf" srcId="{EFB3DA21-4BBC-4BA0-9ED0-A387E156C81A}" destId="{3B3DEFFC-069B-483A-A753-E2F71F56FD29}" srcOrd="0" destOrd="0" presId="urn:microsoft.com/office/officeart/2008/layout/LinedList"/>
    <dgm:cxn modelId="{1A17D774-D2D3-4961-AEB5-48F06D3DF8B5}" type="presOf" srcId="{7C0B07C3-D185-4B44-8CC2-E391C953C9EF}" destId="{6E67CF79-1A8C-4318-B852-9CE22FEC8B99}" srcOrd="0" destOrd="0" presId="urn:microsoft.com/office/officeart/2008/layout/LinedList"/>
    <dgm:cxn modelId="{DAF6D68D-3D33-43F5-AC6A-EBFC0C3D08BC}" srcId="{75DA0EC1-9714-4F50-AC8E-D01AA9FF0D37}" destId="{8A408819-B8B5-44D6-B80B-1C7EB394B5DC}" srcOrd="4" destOrd="0" parTransId="{7C600C6F-6F1C-40E1-B20B-DAFE21B12B8B}" sibTransId="{7ED150AE-8A31-4AEA-9787-4D64291CA8F7}"/>
    <dgm:cxn modelId="{58F616A7-63A5-4760-B5A0-3C9EDE890264}" type="presOf" srcId="{35D68A0B-3089-44CE-94A0-3628457633EF}" destId="{5CEE6E6D-EC8C-4BC1-AB6D-62ADE1AB5206}" srcOrd="0" destOrd="0" presId="urn:microsoft.com/office/officeart/2008/layout/LinedList"/>
    <dgm:cxn modelId="{60A069B7-E90E-4B0D-B1F4-1216656E6673}" srcId="{75DA0EC1-9714-4F50-AC8E-D01AA9FF0D37}" destId="{35D68A0B-3089-44CE-94A0-3628457633EF}" srcOrd="3" destOrd="0" parTransId="{77658849-1F97-4EF8-B95A-E27F47256E21}" sibTransId="{BDD91C9E-5905-4A1D-9E33-4FBD3DA21B83}"/>
    <dgm:cxn modelId="{990354E1-23E6-4F3E-8182-489C883F4F19}" type="presOf" srcId="{75DA0EC1-9714-4F50-AC8E-D01AA9FF0D37}" destId="{405E8081-243C-467F-8BA3-AA3CC3413C74}" srcOrd="0" destOrd="0" presId="urn:microsoft.com/office/officeart/2008/layout/LinedList"/>
    <dgm:cxn modelId="{7AF998FF-EBE1-4B23-B778-D85FB21A06B7}" srcId="{75DA0EC1-9714-4F50-AC8E-D01AA9FF0D37}" destId="{7C0B07C3-D185-4B44-8CC2-E391C953C9EF}" srcOrd="1" destOrd="0" parTransId="{B2FDBFA4-5E28-4ACE-A6B0-EAA1BEEA15C5}" sibTransId="{2B440A9A-3F33-420B-BA4E-149C6F586084}"/>
    <dgm:cxn modelId="{E4B5A28E-3724-4365-9DDC-0381AB89478A}" type="presParOf" srcId="{405E8081-243C-467F-8BA3-AA3CC3413C74}" destId="{F0DA19D2-1725-4AA9-8AF5-291B3F21AD67}" srcOrd="0" destOrd="0" presId="urn:microsoft.com/office/officeart/2008/layout/LinedList"/>
    <dgm:cxn modelId="{BE3C18AA-60EB-4301-933C-344F41D7A476}" type="presParOf" srcId="{405E8081-243C-467F-8BA3-AA3CC3413C74}" destId="{9278A350-57CE-4188-A5EC-093A8B0EFD87}" srcOrd="1" destOrd="0" presId="urn:microsoft.com/office/officeart/2008/layout/LinedList"/>
    <dgm:cxn modelId="{FFD8147A-5E9C-4CC9-9A97-5CC47307C7FF}" type="presParOf" srcId="{9278A350-57CE-4188-A5EC-093A8B0EFD87}" destId="{97043D20-676F-4DC3-B8BC-F3AEBBF90185}" srcOrd="0" destOrd="0" presId="urn:microsoft.com/office/officeart/2008/layout/LinedList"/>
    <dgm:cxn modelId="{0E070277-2C24-4C31-A0E7-C578D04A65ED}" type="presParOf" srcId="{9278A350-57CE-4188-A5EC-093A8B0EFD87}" destId="{7C682C9B-B4E8-4FF6-AFF8-20F081A0393A}" srcOrd="1" destOrd="0" presId="urn:microsoft.com/office/officeart/2008/layout/LinedList"/>
    <dgm:cxn modelId="{79B76B61-F21F-465B-BB32-003A00BB98E0}" type="presParOf" srcId="{405E8081-243C-467F-8BA3-AA3CC3413C74}" destId="{35DCF1B9-9EE6-42C7-B4CC-5EFC9A638EA8}" srcOrd="2" destOrd="0" presId="urn:microsoft.com/office/officeart/2008/layout/LinedList"/>
    <dgm:cxn modelId="{62E890DC-242E-4C1C-B64A-ED3305D86C81}" type="presParOf" srcId="{405E8081-243C-467F-8BA3-AA3CC3413C74}" destId="{26403C83-9605-4D53-84A5-2FF67D822A5C}" srcOrd="3" destOrd="0" presId="urn:microsoft.com/office/officeart/2008/layout/LinedList"/>
    <dgm:cxn modelId="{DFACC7E2-6F27-440D-A959-32EC796CFD64}" type="presParOf" srcId="{26403C83-9605-4D53-84A5-2FF67D822A5C}" destId="{6E67CF79-1A8C-4318-B852-9CE22FEC8B99}" srcOrd="0" destOrd="0" presId="urn:microsoft.com/office/officeart/2008/layout/LinedList"/>
    <dgm:cxn modelId="{F2EA0AC3-D1ED-4126-B906-4048C6D25983}" type="presParOf" srcId="{26403C83-9605-4D53-84A5-2FF67D822A5C}" destId="{A7027E89-2527-41CA-AF92-73F001CB2891}" srcOrd="1" destOrd="0" presId="urn:microsoft.com/office/officeart/2008/layout/LinedList"/>
    <dgm:cxn modelId="{271C0073-BFF3-4C89-B71C-EA197DC80AC0}" type="presParOf" srcId="{405E8081-243C-467F-8BA3-AA3CC3413C74}" destId="{F4E58804-DC58-4764-8832-2A55D51A37EC}" srcOrd="4" destOrd="0" presId="urn:microsoft.com/office/officeart/2008/layout/LinedList"/>
    <dgm:cxn modelId="{5DAF0C98-CBCB-4C13-BA2F-2A3928384E55}" type="presParOf" srcId="{405E8081-243C-467F-8BA3-AA3CC3413C74}" destId="{30E09BE2-0FFE-41B0-8441-C66D2704BC67}" srcOrd="5" destOrd="0" presId="urn:microsoft.com/office/officeart/2008/layout/LinedList"/>
    <dgm:cxn modelId="{ED77AF82-B773-49EC-BC89-2CF85D1FE519}" type="presParOf" srcId="{30E09BE2-0FFE-41B0-8441-C66D2704BC67}" destId="{3B3DEFFC-069B-483A-A753-E2F71F56FD29}" srcOrd="0" destOrd="0" presId="urn:microsoft.com/office/officeart/2008/layout/LinedList"/>
    <dgm:cxn modelId="{B7264F0B-BD74-4F94-B87A-991584198CDA}" type="presParOf" srcId="{30E09BE2-0FFE-41B0-8441-C66D2704BC67}" destId="{F3E33D93-76B3-46FF-8D2F-BDBE1B54EA53}" srcOrd="1" destOrd="0" presId="urn:microsoft.com/office/officeart/2008/layout/LinedList"/>
    <dgm:cxn modelId="{84D9CF61-C596-4316-B4AF-C68D17CFCEB4}" type="presParOf" srcId="{405E8081-243C-467F-8BA3-AA3CC3413C74}" destId="{70E883E4-C6A7-4644-81DE-D779049F85A1}" srcOrd="6" destOrd="0" presId="urn:microsoft.com/office/officeart/2008/layout/LinedList"/>
    <dgm:cxn modelId="{D9D7E640-C070-4B30-BBEE-3793EBFDEF13}" type="presParOf" srcId="{405E8081-243C-467F-8BA3-AA3CC3413C74}" destId="{70C1A2FE-1815-4FBF-85C4-AC9FECE580C5}" srcOrd="7" destOrd="0" presId="urn:microsoft.com/office/officeart/2008/layout/LinedList"/>
    <dgm:cxn modelId="{AC65A4FD-22B4-4914-B039-55A6426A9E35}" type="presParOf" srcId="{70C1A2FE-1815-4FBF-85C4-AC9FECE580C5}" destId="{5CEE6E6D-EC8C-4BC1-AB6D-62ADE1AB5206}" srcOrd="0" destOrd="0" presId="urn:microsoft.com/office/officeart/2008/layout/LinedList"/>
    <dgm:cxn modelId="{A2E012F8-61A9-46FA-9589-8F65B7BD3CC4}" type="presParOf" srcId="{70C1A2FE-1815-4FBF-85C4-AC9FECE580C5}" destId="{F0A29289-302A-49B0-87A2-8B838C3EF9AC}" srcOrd="1" destOrd="0" presId="urn:microsoft.com/office/officeart/2008/layout/LinedList"/>
    <dgm:cxn modelId="{A493AC88-B8BC-4B1C-804A-494C08207921}" type="presParOf" srcId="{405E8081-243C-467F-8BA3-AA3CC3413C74}" destId="{F7B15989-8116-4856-A4DC-EAAA389C97DE}" srcOrd="8" destOrd="0" presId="urn:microsoft.com/office/officeart/2008/layout/LinedList"/>
    <dgm:cxn modelId="{6CA82991-B501-4D6B-9BDD-DA0B1B41EA28}" type="presParOf" srcId="{405E8081-243C-467F-8BA3-AA3CC3413C74}" destId="{EF188B8F-B74F-4C58-969D-580A0269D419}" srcOrd="9" destOrd="0" presId="urn:microsoft.com/office/officeart/2008/layout/LinedList"/>
    <dgm:cxn modelId="{29069114-EB24-4359-91E6-B702F565B7CF}" type="presParOf" srcId="{EF188B8F-B74F-4C58-969D-580A0269D419}" destId="{21E253FE-522B-4431-AF42-66FFE9F1724A}" srcOrd="0" destOrd="0" presId="urn:microsoft.com/office/officeart/2008/layout/LinedList"/>
    <dgm:cxn modelId="{A1B6E9C3-103A-418E-A3D8-94E77F34E527}" type="presParOf" srcId="{EF188B8F-B74F-4C58-969D-580A0269D419}" destId="{77890318-6601-4FF3-9ECC-F895C36A3E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A19D2-1725-4AA9-8AF5-291B3F21AD67}">
      <dsp:nvSpPr>
        <dsp:cNvPr id="0" name=""/>
        <dsp:cNvSpPr/>
      </dsp:nvSpPr>
      <dsp:spPr>
        <a:xfrm>
          <a:off x="0" y="410"/>
          <a:ext cx="35853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43D20-676F-4DC3-B8BC-F3AEBBF90185}">
      <dsp:nvSpPr>
        <dsp:cNvPr id="0" name=""/>
        <dsp:cNvSpPr/>
      </dsp:nvSpPr>
      <dsp:spPr>
        <a:xfrm>
          <a:off x="0" y="410"/>
          <a:ext cx="3585312" cy="67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What is the mission of CMC?</a:t>
          </a:r>
        </a:p>
      </dsp:txBody>
      <dsp:txXfrm>
        <a:off x="0" y="410"/>
        <a:ext cx="3585312" cy="671944"/>
      </dsp:txXfrm>
    </dsp:sp>
    <dsp:sp modelId="{35DCF1B9-9EE6-42C7-B4CC-5EFC9A638EA8}">
      <dsp:nvSpPr>
        <dsp:cNvPr id="0" name=""/>
        <dsp:cNvSpPr/>
      </dsp:nvSpPr>
      <dsp:spPr>
        <a:xfrm>
          <a:off x="0" y="672355"/>
          <a:ext cx="35853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7CF79-1A8C-4318-B852-9CE22FEC8B99}">
      <dsp:nvSpPr>
        <dsp:cNvPr id="0" name=""/>
        <dsp:cNvSpPr/>
      </dsp:nvSpPr>
      <dsp:spPr>
        <a:xfrm>
          <a:off x="0" y="672355"/>
          <a:ext cx="3585312" cy="67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are some CMC Initiatives?</a:t>
          </a:r>
        </a:p>
      </dsp:txBody>
      <dsp:txXfrm>
        <a:off x="0" y="672355"/>
        <a:ext cx="3585312" cy="671944"/>
      </dsp:txXfrm>
    </dsp:sp>
    <dsp:sp modelId="{F4E58804-DC58-4764-8832-2A55D51A37EC}">
      <dsp:nvSpPr>
        <dsp:cNvPr id="0" name=""/>
        <dsp:cNvSpPr/>
      </dsp:nvSpPr>
      <dsp:spPr>
        <a:xfrm>
          <a:off x="0" y="1344300"/>
          <a:ext cx="35853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DEFFC-069B-483A-A753-E2F71F56FD29}">
      <dsp:nvSpPr>
        <dsp:cNvPr id="0" name=""/>
        <dsp:cNvSpPr/>
      </dsp:nvSpPr>
      <dsp:spPr>
        <a:xfrm>
          <a:off x="0" y="1344300"/>
          <a:ext cx="3585312" cy="67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can I get more involved with CMC?</a:t>
          </a:r>
        </a:p>
      </dsp:txBody>
      <dsp:txXfrm>
        <a:off x="0" y="1344300"/>
        <a:ext cx="3585312" cy="671944"/>
      </dsp:txXfrm>
    </dsp:sp>
    <dsp:sp modelId="{70E883E4-C6A7-4644-81DE-D779049F85A1}">
      <dsp:nvSpPr>
        <dsp:cNvPr id="0" name=""/>
        <dsp:cNvSpPr/>
      </dsp:nvSpPr>
      <dsp:spPr>
        <a:xfrm>
          <a:off x="0" y="2016244"/>
          <a:ext cx="35853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E6E6D-EC8C-4BC1-AB6D-62ADE1AB5206}">
      <dsp:nvSpPr>
        <dsp:cNvPr id="0" name=""/>
        <dsp:cNvSpPr/>
      </dsp:nvSpPr>
      <dsp:spPr>
        <a:xfrm>
          <a:off x="0" y="2016244"/>
          <a:ext cx="3585312" cy="67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Breakout Groups</a:t>
          </a:r>
        </a:p>
      </dsp:txBody>
      <dsp:txXfrm>
        <a:off x="0" y="2016244"/>
        <a:ext cx="3585312" cy="671944"/>
      </dsp:txXfrm>
    </dsp:sp>
    <dsp:sp modelId="{F7B15989-8116-4856-A4DC-EAAA389C97DE}">
      <dsp:nvSpPr>
        <dsp:cNvPr id="0" name=""/>
        <dsp:cNvSpPr/>
      </dsp:nvSpPr>
      <dsp:spPr>
        <a:xfrm>
          <a:off x="0" y="2688189"/>
          <a:ext cx="35853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E253FE-522B-4431-AF42-66FFE9F1724A}">
      <dsp:nvSpPr>
        <dsp:cNvPr id="0" name=""/>
        <dsp:cNvSpPr/>
      </dsp:nvSpPr>
      <dsp:spPr>
        <a:xfrm>
          <a:off x="0" y="2688189"/>
          <a:ext cx="3585312" cy="67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Report Out</a:t>
          </a:r>
        </a:p>
      </dsp:txBody>
      <dsp:txXfrm>
        <a:off x="0" y="2688189"/>
        <a:ext cx="3585312" cy="6719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C458A-3A37-48E6-AC8E-CCAC23BE8474}" type="datetimeFigureOut">
              <a:rPr lang="en-US" smtClean="0"/>
              <a:t>4/14/2024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3ACEC-41EA-4E5D-AF82-3743BEEBEBF1}" type="slidenum">
              <a:rPr lang="en-US" smtClean="0"/>
              <a:t>‹#›</a:t>
            </a:fld>
            <a:endParaRPr lang="en-US" dirty="0"/>
          </a:p>
        </p:txBody>
      </p:sp>
    </p:spTree>
    <p:extLst>
      <p:ext uri="{BB962C8B-B14F-4D97-AF65-F5344CB8AC3E}">
        <p14:creationId xmlns:p14="http://schemas.microsoft.com/office/powerpoint/2010/main" val="383224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a:t>mins- Intros</a:t>
            </a:r>
            <a:endParaRPr lang="en-US" dirty="0"/>
          </a:p>
        </p:txBody>
      </p:sp>
      <p:sp>
        <p:nvSpPr>
          <p:cNvPr id="4" name="Slide Number Placeholder 3"/>
          <p:cNvSpPr>
            <a:spLocks noGrp="1"/>
          </p:cNvSpPr>
          <p:nvPr>
            <p:ph type="sldNum" sz="quarter" idx="5"/>
          </p:nvPr>
        </p:nvSpPr>
        <p:spPr/>
        <p:txBody>
          <a:bodyPr/>
          <a:lstStyle/>
          <a:p>
            <a:fld id="{C6F3ACEC-41EA-4E5D-AF82-3743BEEBEBF1}" type="slidenum">
              <a:rPr lang="en-US" smtClean="0"/>
              <a:t>1</a:t>
            </a:fld>
            <a:endParaRPr lang="en-US" dirty="0"/>
          </a:p>
        </p:txBody>
      </p:sp>
    </p:spTree>
    <p:extLst>
      <p:ext uri="{BB962C8B-B14F-4D97-AF65-F5344CB8AC3E}">
        <p14:creationId xmlns:p14="http://schemas.microsoft.com/office/powerpoint/2010/main" val="50843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Jackie—take this slide</a:t>
            </a:r>
          </a:p>
        </p:txBody>
      </p:sp>
      <p:sp>
        <p:nvSpPr>
          <p:cNvPr id="4" name="Slide Number Placeholder 3"/>
          <p:cNvSpPr>
            <a:spLocks noGrp="1"/>
          </p:cNvSpPr>
          <p:nvPr>
            <p:ph type="sldNum" sz="quarter" idx="5"/>
          </p:nvPr>
        </p:nvSpPr>
        <p:spPr/>
        <p:txBody>
          <a:bodyPr/>
          <a:lstStyle/>
          <a:p>
            <a:fld id="{C6F3ACEC-41EA-4E5D-AF82-3743BEEBEBF1}" type="slidenum">
              <a:rPr lang="en-US" smtClean="0"/>
              <a:t>13</a:t>
            </a:fld>
            <a:endParaRPr lang="en-US" dirty="0"/>
          </a:p>
        </p:txBody>
      </p:sp>
    </p:spTree>
    <p:extLst>
      <p:ext uri="{BB962C8B-B14F-4D97-AF65-F5344CB8AC3E}">
        <p14:creationId xmlns:p14="http://schemas.microsoft.com/office/powerpoint/2010/main" val="3457329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p:txBody>
      </p:sp>
      <p:sp>
        <p:nvSpPr>
          <p:cNvPr id="4" name="Slide Number Placeholder 3"/>
          <p:cNvSpPr>
            <a:spLocks noGrp="1"/>
          </p:cNvSpPr>
          <p:nvPr>
            <p:ph type="sldNum" sz="quarter" idx="5"/>
          </p:nvPr>
        </p:nvSpPr>
        <p:spPr/>
        <p:txBody>
          <a:bodyPr/>
          <a:lstStyle/>
          <a:p>
            <a:fld id="{C6F3ACEC-41EA-4E5D-AF82-3743BEEBEBF1}" type="slidenum">
              <a:rPr lang="en-US" smtClean="0"/>
              <a:t>14</a:t>
            </a:fld>
            <a:endParaRPr lang="en-US" dirty="0"/>
          </a:p>
        </p:txBody>
      </p:sp>
    </p:spTree>
    <p:extLst>
      <p:ext uri="{BB962C8B-B14F-4D97-AF65-F5344CB8AC3E}">
        <p14:creationId xmlns:p14="http://schemas.microsoft.com/office/powerpoint/2010/main" val="394379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p:txBody>
      </p:sp>
      <p:sp>
        <p:nvSpPr>
          <p:cNvPr id="4" name="Slide Number Placeholder 3"/>
          <p:cNvSpPr>
            <a:spLocks noGrp="1"/>
          </p:cNvSpPr>
          <p:nvPr>
            <p:ph type="sldNum" sz="quarter" idx="5"/>
          </p:nvPr>
        </p:nvSpPr>
        <p:spPr/>
        <p:txBody>
          <a:bodyPr/>
          <a:lstStyle/>
          <a:p>
            <a:fld id="{C6F3ACEC-41EA-4E5D-AF82-3743BEEBEBF1}" type="slidenum">
              <a:rPr lang="en-US" smtClean="0"/>
              <a:t>15</a:t>
            </a:fld>
            <a:endParaRPr lang="en-US" dirty="0"/>
          </a:p>
        </p:txBody>
      </p:sp>
    </p:spTree>
    <p:extLst>
      <p:ext uri="{BB962C8B-B14F-4D97-AF65-F5344CB8AC3E}">
        <p14:creationId xmlns:p14="http://schemas.microsoft.com/office/powerpoint/2010/main" val="322166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PJ can explain and introduce Gregory 5 mins</a:t>
            </a:r>
          </a:p>
        </p:txBody>
      </p:sp>
      <p:sp>
        <p:nvSpPr>
          <p:cNvPr id="4" name="Slide Number Placeholder 3"/>
          <p:cNvSpPr>
            <a:spLocks noGrp="1"/>
          </p:cNvSpPr>
          <p:nvPr>
            <p:ph type="sldNum" sz="quarter" idx="5"/>
          </p:nvPr>
        </p:nvSpPr>
        <p:spPr/>
        <p:txBody>
          <a:bodyPr/>
          <a:lstStyle/>
          <a:p>
            <a:fld id="{C6F3ACEC-41EA-4E5D-AF82-3743BEEBEBF1}" type="slidenum">
              <a:rPr lang="en-US" smtClean="0"/>
              <a:t>16</a:t>
            </a:fld>
            <a:endParaRPr lang="en-US" dirty="0"/>
          </a:p>
        </p:txBody>
      </p:sp>
    </p:spTree>
    <p:extLst>
      <p:ext uri="{BB962C8B-B14F-4D97-AF65-F5344CB8AC3E}">
        <p14:creationId xmlns:p14="http://schemas.microsoft.com/office/powerpoint/2010/main" val="457474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cc0803471_1_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SzPts val="1400"/>
              <a:buNone/>
            </a:pPr>
            <a:endParaRPr/>
          </a:p>
        </p:txBody>
      </p:sp>
      <p:sp>
        <p:nvSpPr>
          <p:cNvPr id="276" name="Google Shape;276;gdcc0803471_1_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6: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Clr>
                <a:schemeClr val="dk1"/>
              </a:buClr>
              <a:buSzPts val="1400"/>
              <a:buFont typeface="Calibri"/>
              <a:buNone/>
            </a:pPr>
            <a:endParaRPr/>
          </a:p>
        </p:txBody>
      </p:sp>
      <p:sp>
        <p:nvSpPr>
          <p:cNvPr id="607" name="Google Shape;607;p6: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2246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mins</a:t>
            </a:r>
          </a:p>
        </p:txBody>
      </p:sp>
      <p:sp>
        <p:nvSpPr>
          <p:cNvPr id="4" name="Slide Number Placeholder 3"/>
          <p:cNvSpPr>
            <a:spLocks noGrp="1"/>
          </p:cNvSpPr>
          <p:nvPr>
            <p:ph type="sldNum" sz="quarter" idx="5"/>
          </p:nvPr>
        </p:nvSpPr>
        <p:spPr/>
        <p:txBody>
          <a:bodyPr/>
          <a:lstStyle/>
          <a:p>
            <a:fld id="{C6F3ACEC-41EA-4E5D-AF82-3743BEEBEBF1}" type="slidenum">
              <a:rPr lang="en-US" smtClean="0"/>
              <a:t>20</a:t>
            </a:fld>
            <a:endParaRPr lang="en-US" dirty="0"/>
          </a:p>
        </p:txBody>
      </p:sp>
    </p:spTree>
    <p:extLst>
      <p:ext uri="{BB962C8B-B14F-4D97-AF65-F5344CB8AC3E}">
        <p14:creationId xmlns:p14="http://schemas.microsoft.com/office/powerpoint/2010/main" val="135987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vote and get the CMC vote and your vote online for the best ideas. We will bring the top ideas to the CMC team and explore them more during our industry day at the annual meeting.</a:t>
            </a:r>
          </a:p>
        </p:txBody>
      </p:sp>
      <p:sp>
        <p:nvSpPr>
          <p:cNvPr id="4" name="Slide Number Placeholder 3"/>
          <p:cNvSpPr>
            <a:spLocks noGrp="1"/>
          </p:cNvSpPr>
          <p:nvPr>
            <p:ph type="sldNum" sz="quarter" idx="5"/>
          </p:nvPr>
        </p:nvSpPr>
        <p:spPr/>
        <p:txBody>
          <a:bodyPr/>
          <a:lstStyle/>
          <a:p>
            <a:fld id="{C6F3ACEC-41EA-4E5D-AF82-3743BEEBEBF1}" type="slidenum">
              <a:rPr lang="en-US" smtClean="0"/>
              <a:t>21</a:t>
            </a:fld>
            <a:endParaRPr lang="en-US" dirty="0"/>
          </a:p>
        </p:txBody>
      </p:sp>
    </p:spTree>
    <p:extLst>
      <p:ext uri="{BB962C8B-B14F-4D97-AF65-F5344CB8AC3E}">
        <p14:creationId xmlns:p14="http://schemas.microsoft.com/office/powerpoint/2010/main" val="1211859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vote and get the CMC vote and your vote online for the best ideas. We will bring the top ideas to the CMC team and explore them more during our industry day at the annual meeting.</a:t>
            </a:r>
          </a:p>
          <a:p>
            <a:endParaRPr lang="en-US" dirty="0"/>
          </a:p>
          <a:p>
            <a:pPr marL="0" marR="0">
              <a:spcBef>
                <a:spcPts val="0"/>
              </a:spcBef>
              <a:spcAft>
                <a:spcPts val="0"/>
              </a:spcAft>
            </a:pPr>
            <a:r>
              <a:rPr lang="en-US" sz="1800" b="1" i="1" dirty="0">
                <a:effectLst/>
                <a:latin typeface="Calibri" panose="020F0502020204030204" pitchFamily="34" charset="0"/>
                <a:ea typeface="Calibri" panose="020F0502020204030204" pitchFamily="34" charset="0"/>
              </a:rPr>
              <a:t>When Every Job is a Climate Job: The Role of Engineering Education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Tuesday, June 9:15-10:45</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Moderator:  Cindy Cooper</a:t>
            </a:r>
          </a:p>
          <a:p>
            <a:pPr marL="0" marR="0">
              <a:spcBef>
                <a:spcPts val="0"/>
              </a:spcBef>
              <a:spcAft>
                <a:spcPts val="0"/>
              </a:spcAft>
            </a:pPr>
            <a:r>
              <a:rPr lang="en-US" sz="1800" dirty="0">
                <a:effectLst/>
                <a:latin typeface="Aptos" panose="020B00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Strategies for Advancing Diversity, Equity, and Inclusion: Breaking Barriers and Creating Pathways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11-12:30</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Moderator: PJ Boardman</a:t>
            </a:r>
          </a:p>
          <a:p>
            <a:pPr marL="0" marR="0">
              <a:spcBef>
                <a:spcPts val="0"/>
              </a:spcBef>
              <a:spcAft>
                <a:spcPts val="0"/>
              </a:spcAft>
            </a:pPr>
            <a:r>
              <a:rPr lang="en-US" sz="1800" dirty="0">
                <a:effectLst/>
                <a:latin typeface="Aptos" panose="020B00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Aligning industry, educators and policymakers to develop the skilled technical workforce for Industry 4.0</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1:30-3</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Moderator: Maine State Representative Dan Sayre.</a:t>
            </a:r>
          </a:p>
          <a:p>
            <a:pPr marL="0" marR="0">
              <a:spcBef>
                <a:spcPts val="0"/>
              </a:spcBef>
              <a:spcAft>
                <a:spcPts val="0"/>
              </a:spcAft>
            </a:pPr>
            <a:r>
              <a:rPr lang="en-US" sz="1800" dirty="0">
                <a:effectLst/>
                <a:latin typeface="Aptos" panose="020B00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AI in Education: A Corporate View for Academia</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3:15-4:45</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Moderator: Patrick Kane</a:t>
            </a:r>
          </a:p>
          <a:p>
            <a:endParaRPr lang="en-US" dirty="0"/>
          </a:p>
        </p:txBody>
      </p:sp>
      <p:sp>
        <p:nvSpPr>
          <p:cNvPr id="4" name="Slide Number Placeholder 3"/>
          <p:cNvSpPr>
            <a:spLocks noGrp="1"/>
          </p:cNvSpPr>
          <p:nvPr>
            <p:ph type="sldNum" sz="quarter" idx="5"/>
          </p:nvPr>
        </p:nvSpPr>
        <p:spPr/>
        <p:txBody>
          <a:bodyPr/>
          <a:lstStyle/>
          <a:p>
            <a:fld id="{C6F3ACEC-41EA-4E5D-AF82-3743BEEBEBF1}" type="slidenum">
              <a:rPr lang="en-US" smtClean="0"/>
              <a:t>22</a:t>
            </a:fld>
            <a:endParaRPr lang="en-US" dirty="0"/>
          </a:p>
        </p:txBody>
      </p:sp>
    </p:spTree>
    <p:extLst>
      <p:ext uri="{BB962C8B-B14F-4D97-AF65-F5344CB8AC3E}">
        <p14:creationId xmlns:p14="http://schemas.microsoft.com/office/powerpoint/2010/main" val="5996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Gregory’s idea-here.</a:t>
            </a:r>
          </a:p>
        </p:txBody>
      </p:sp>
      <p:sp>
        <p:nvSpPr>
          <p:cNvPr id="4" name="Slide Number Placeholder 3"/>
          <p:cNvSpPr>
            <a:spLocks noGrp="1"/>
          </p:cNvSpPr>
          <p:nvPr>
            <p:ph type="sldNum" sz="quarter" idx="5"/>
          </p:nvPr>
        </p:nvSpPr>
        <p:spPr/>
        <p:txBody>
          <a:bodyPr/>
          <a:lstStyle/>
          <a:p>
            <a:fld id="{C6F3ACEC-41EA-4E5D-AF82-3743BEEBEBF1}" type="slidenum">
              <a:rPr lang="en-US" smtClean="0"/>
              <a:t>2</a:t>
            </a:fld>
            <a:endParaRPr lang="en-US" dirty="0"/>
          </a:p>
        </p:txBody>
      </p:sp>
    </p:spTree>
    <p:extLst>
      <p:ext uri="{BB962C8B-B14F-4D97-AF65-F5344CB8AC3E}">
        <p14:creationId xmlns:p14="http://schemas.microsoft.com/office/powerpoint/2010/main" val="59028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you are and why you joined CMC </a:t>
            </a:r>
          </a:p>
          <a:p>
            <a:endParaRPr lang="en-US" dirty="0"/>
          </a:p>
          <a:p>
            <a:r>
              <a:rPr lang="en-US" dirty="0"/>
              <a:t>We want to welcome new members to CMC as well with IAB Members</a:t>
            </a:r>
          </a:p>
        </p:txBody>
      </p:sp>
      <p:sp>
        <p:nvSpPr>
          <p:cNvPr id="4" name="Slide Number Placeholder 3"/>
          <p:cNvSpPr>
            <a:spLocks noGrp="1"/>
          </p:cNvSpPr>
          <p:nvPr>
            <p:ph type="sldNum" sz="quarter" idx="5"/>
          </p:nvPr>
        </p:nvSpPr>
        <p:spPr/>
        <p:txBody>
          <a:bodyPr/>
          <a:lstStyle/>
          <a:p>
            <a:fld id="{C6F3ACEC-41EA-4E5D-AF82-3743BEEBEBF1}" type="slidenum">
              <a:rPr lang="en-US" smtClean="0"/>
              <a:t>4</a:t>
            </a:fld>
            <a:endParaRPr lang="en-US" dirty="0"/>
          </a:p>
        </p:txBody>
      </p:sp>
    </p:spTree>
    <p:extLst>
      <p:ext uri="{BB962C8B-B14F-4D97-AF65-F5344CB8AC3E}">
        <p14:creationId xmlns:p14="http://schemas.microsoft.com/office/powerpoint/2010/main" val="349325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preceded Chat GPT and Generative AI so certainly the topic of AI certainly been an important one we are discussing here.</a:t>
            </a:r>
          </a:p>
        </p:txBody>
      </p:sp>
      <p:sp>
        <p:nvSpPr>
          <p:cNvPr id="4" name="Slide Number Placeholder 3"/>
          <p:cNvSpPr>
            <a:spLocks noGrp="1"/>
          </p:cNvSpPr>
          <p:nvPr>
            <p:ph type="sldNum" sz="quarter" idx="5"/>
          </p:nvPr>
        </p:nvSpPr>
        <p:spPr/>
        <p:txBody>
          <a:bodyPr/>
          <a:lstStyle/>
          <a:p>
            <a:fld id="{C6F3ACEC-41EA-4E5D-AF82-3743BEEBEBF1}" type="slidenum">
              <a:rPr lang="en-US" smtClean="0"/>
              <a:t>6</a:t>
            </a:fld>
            <a:endParaRPr lang="en-US" dirty="0"/>
          </a:p>
        </p:txBody>
      </p:sp>
    </p:spTree>
    <p:extLst>
      <p:ext uri="{BB962C8B-B14F-4D97-AF65-F5344CB8AC3E}">
        <p14:creationId xmlns:p14="http://schemas.microsoft.com/office/powerpoint/2010/main" val="318843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April ‘22– There will be a session on this topic at the upcoming annual </a:t>
            </a:r>
            <a:r>
              <a:rPr lang="en-US" dirty="0" err="1"/>
              <a:t>converence</a:t>
            </a:r>
            <a:r>
              <a:rPr lang="en-US" dirty="0"/>
              <a:t>; Dan Sayre, A representative for the State of Maine</a:t>
            </a:r>
            <a:endParaRPr dirty="0"/>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3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8" name="Picture 4" descr="A picture containing drawing&#10;&#10;Description automatically generated">
            <a:extLst>
              <a:ext uri="{FF2B5EF4-FFF2-40B4-BE49-F238E27FC236}">
                <a16:creationId xmlns:a16="http://schemas.microsoft.com/office/drawing/2014/main" id="{8E45688D-BC9D-420A-A1F7-89BE2CDCA643}"/>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37059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10" name="Picture 4" descr="A picture containing drawing&#10;&#10;Description automatically generated">
            <a:extLst>
              <a:ext uri="{FF2B5EF4-FFF2-40B4-BE49-F238E27FC236}">
                <a16:creationId xmlns:a16="http://schemas.microsoft.com/office/drawing/2014/main" id="{EF8916C8-4B46-4F60-823B-25CBA8476291}"/>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172661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6" name="Picture 4" descr="A picture containing drawing&#10;&#10;Description automatically generated">
            <a:extLst>
              <a:ext uri="{FF2B5EF4-FFF2-40B4-BE49-F238E27FC236}">
                <a16:creationId xmlns:a16="http://schemas.microsoft.com/office/drawing/2014/main" id="{5D667E7D-673C-440D-B228-35C2719FA908}"/>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263824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E18DDEAD-81DC-4AFB-9750-CFE224AACF87}"/>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2032667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8" name="Picture 4" descr="A picture containing drawing&#10;&#10;Description automatically generated">
            <a:extLst>
              <a:ext uri="{FF2B5EF4-FFF2-40B4-BE49-F238E27FC236}">
                <a16:creationId xmlns:a16="http://schemas.microsoft.com/office/drawing/2014/main" id="{5252DD42-2CD3-45C4-9E22-1B4E15B3D0A1}"/>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3272873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8" name="Picture 4" descr="A picture containing drawing&#10;&#10;Description automatically generated">
            <a:extLst>
              <a:ext uri="{FF2B5EF4-FFF2-40B4-BE49-F238E27FC236}">
                <a16:creationId xmlns:a16="http://schemas.microsoft.com/office/drawing/2014/main" id="{BD7120E3-9FA7-4D7D-AD1F-7873540B6D38}"/>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1433936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pic>
        <p:nvPicPr>
          <p:cNvPr id="7" name="Picture 4" descr="A picture containing drawing&#10;&#10;Description automatically generated">
            <a:extLst>
              <a:ext uri="{FF2B5EF4-FFF2-40B4-BE49-F238E27FC236}">
                <a16:creationId xmlns:a16="http://schemas.microsoft.com/office/drawing/2014/main" id="{07AC4837-740F-4A80-BE6B-1CFC8D2790C4}"/>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106691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7618FA7-F14D-455B-AC22-25F69C36505C}" type="datetimeFigureOut">
              <a:rPr lang="en-US" smtClean="0"/>
              <a:t>4/14/2024</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99CFA73-3D4D-4413-B186-452B4CC9C39D}" type="slidenum">
              <a:rPr lang="en-US" smtClean="0"/>
              <a:t>‹#›</a:t>
            </a:fld>
            <a:endParaRPr lang="en-US" dirty="0"/>
          </a:p>
        </p:txBody>
      </p:sp>
    </p:spTree>
    <p:extLst>
      <p:ext uri="{BB962C8B-B14F-4D97-AF65-F5344CB8AC3E}">
        <p14:creationId xmlns:p14="http://schemas.microsoft.com/office/powerpoint/2010/main" val="80244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94"/>
        <p:cNvGrpSpPr/>
        <p:nvPr/>
      </p:nvGrpSpPr>
      <p:grpSpPr>
        <a:xfrm>
          <a:off x="0" y="0"/>
          <a:ext cx="0" cy="0"/>
          <a:chOff x="0" y="0"/>
          <a:chExt cx="0" cy="0"/>
        </a:xfrm>
      </p:grpSpPr>
      <p:sp>
        <p:nvSpPr>
          <p:cNvPr id="95" name="Google Shape;95;p2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
        <p:nvSpPr>
          <p:cNvPr id="97" name="Google Shape;9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123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181408" cy="5143500"/>
          </a:xfrm>
          <a:prstGeom prst="rect">
            <a:avLst/>
          </a:prstGeom>
        </p:spPr>
      </p:pic>
      <p:pic>
        <p:nvPicPr>
          <p:cNvPr id="8" name="Picture 7"/>
          <p:cNvPicPr>
            <a:picLocks noChangeAspect="1"/>
          </p:cNvPicPr>
          <p:nvPr/>
        </p:nvPicPr>
        <p:blipFill>
          <a:blip r:embed="rId3">
            <a:alphaModFix amt="80000"/>
          </a:blip>
          <a:stretch>
            <a:fillRect/>
          </a:stretch>
        </p:blipFill>
        <p:spPr>
          <a:xfrm>
            <a:off x="142914" y="1301037"/>
            <a:ext cx="6955061" cy="2524125"/>
          </a:xfrm>
          <a:prstGeom prst="rect">
            <a:avLst/>
          </a:prstGeom>
        </p:spPr>
      </p:pic>
      <p:sp>
        <p:nvSpPr>
          <p:cNvPr id="12" name="Google Shape;12;p2"/>
          <p:cNvSpPr txBox="1">
            <a:spLocks noGrp="1"/>
          </p:cNvSpPr>
          <p:nvPr>
            <p:ph type="ctrTitle"/>
          </p:nvPr>
        </p:nvSpPr>
        <p:spPr>
          <a:xfrm>
            <a:off x="809837" y="1303362"/>
            <a:ext cx="6107116" cy="2521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799" b="0">
                <a:latin typeface="+mj-lt"/>
              </a:defRPr>
            </a:lvl1pPr>
            <a:lvl2pPr lvl="1">
              <a:spcBef>
                <a:spcPts val="0"/>
              </a:spcBef>
              <a:spcAft>
                <a:spcPts val="0"/>
              </a:spcAft>
              <a:buSzPts val="4800"/>
              <a:buNone/>
              <a:defRPr sz="4799"/>
            </a:lvl2pPr>
            <a:lvl3pPr lvl="2">
              <a:spcBef>
                <a:spcPts val="0"/>
              </a:spcBef>
              <a:spcAft>
                <a:spcPts val="0"/>
              </a:spcAft>
              <a:buSzPts val="4800"/>
              <a:buNone/>
              <a:defRPr sz="4799"/>
            </a:lvl3pPr>
            <a:lvl4pPr lvl="3">
              <a:spcBef>
                <a:spcPts val="0"/>
              </a:spcBef>
              <a:spcAft>
                <a:spcPts val="0"/>
              </a:spcAft>
              <a:buSzPts val="4800"/>
              <a:buNone/>
              <a:defRPr sz="4799"/>
            </a:lvl4pPr>
            <a:lvl5pPr lvl="4">
              <a:spcBef>
                <a:spcPts val="0"/>
              </a:spcBef>
              <a:spcAft>
                <a:spcPts val="0"/>
              </a:spcAft>
              <a:buSzPts val="4800"/>
              <a:buNone/>
              <a:defRPr sz="4799"/>
            </a:lvl5pPr>
            <a:lvl6pPr lvl="5">
              <a:spcBef>
                <a:spcPts val="0"/>
              </a:spcBef>
              <a:spcAft>
                <a:spcPts val="0"/>
              </a:spcAft>
              <a:buSzPts val="4800"/>
              <a:buNone/>
              <a:defRPr sz="4799"/>
            </a:lvl6pPr>
            <a:lvl7pPr lvl="6">
              <a:spcBef>
                <a:spcPts val="0"/>
              </a:spcBef>
              <a:spcAft>
                <a:spcPts val="0"/>
              </a:spcAft>
              <a:buSzPts val="4800"/>
              <a:buNone/>
              <a:defRPr sz="4799"/>
            </a:lvl7pPr>
            <a:lvl8pPr lvl="7">
              <a:spcBef>
                <a:spcPts val="0"/>
              </a:spcBef>
              <a:spcAft>
                <a:spcPts val="0"/>
              </a:spcAft>
              <a:buSzPts val="4800"/>
              <a:buNone/>
              <a:defRPr sz="4799"/>
            </a:lvl8pPr>
            <a:lvl9pPr lvl="8">
              <a:spcBef>
                <a:spcPts val="0"/>
              </a:spcBef>
              <a:spcAft>
                <a:spcPts val="0"/>
              </a:spcAft>
              <a:buSzPts val="4800"/>
              <a:buNone/>
              <a:defRPr sz="4799"/>
            </a:lvl9pPr>
          </a:lstStyle>
          <a:p>
            <a:r>
              <a:rPr lang="en-US"/>
              <a:t>Click to edit Master title style</a:t>
            </a:r>
            <a:endParaRPr dirty="0"/>
          </a:p>
        </p:txBody>
      </p:sp>
      <p:pic>
        <p:nvPicPr>
          <p:cNvPr id="5" name="Picture 4"/>
          <p:cNvPicPr>
            <a:picLocks noChangeAspect="1"/>
          </p:cNvPicPr>
          <p:nvPr/>
        </p:nvPicPr>
        <p:blipFill>
          <a:blip r:embed="rId4"/>
          <a:stretch>
            <a:fillRect/>
          </a:stretch>
        </p:blipFill>
        <p:spPr>
          <a:xfrm>
            <a:off x="171495" y="171450"/>
            <a:ext cx="685979" cy="801260"/>
          </a:xfrm>
          <a:prstGeom prst="rect">
            <a:avLst/>
          </a:prstGeom>
        </p:spPr>
      </p:pic>
    </p:spTree>
    <p:extLst>
      <p:ext uri="{BB962C8B-B14F-4D97-AF65-F5344CB8AC3E}">
        <p14:creationId xmlns:p14="http://schemas.microsoft.com/office/powerpoint/2010/main" val="16281266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92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5"/>
            <a:ext cx="6545380" cy="5143500"/>
          </a:xfrm>
          <a:prstGeom prst="rect">
            <a:avLst/>
          </a:prstGeom>
        </p:spPr>
      </p:pic>
      <p:pic>
        <p:nvPicPr>
          <p:cNvPr id="3" name="Picture 2"/>
          <p:cNvPicPr>
            <a:picLocks noChangeAspect="1"/>
          </p:cNvPicPr>
          <p:nvPr/>
        </p:nvPicPr>
        <p:blipFill>
          <a:blip r:embed="rId3">
            <a:alphaModFix amt="80000"/>
          </a:blip>
          <a:stretch>
            <a:fillRect/>
          </a:stretch>
        </p:blipFill>
        <p:spPr>
          <a:xfrm>
            <a:off x="144056" y="1771575"/>
            <a:ext cx="6793094" cy="1600200"/>
          </a:xfrm>
          <a:prstGeom prst="rect">
            <a:avLst/>
          </a:prstGeom>
        </p:spPr>
      </p:pic>
      <p:sp>
        <p:nvSpPr>
          <p:cNvPr id="16" name="Google Shape;16;p3"/>
          <p:cNvSpPr txBox="1">
            <a:spLocks noGrp="1"/>
          </p:cNvSpPr>
          <p:nvPr>
            <p:ph type="ctrTitle"/>
          </p:nvPr>
        </p:nvSpPr>
        <p:spPr>
          <a:xfrm>
            <a:off x="809456" y="1844802"/>
            <a:ext cx="5554903"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599" b="0">
                <a:latin typeface="+mj-lt"/>
              </a:defRPr>
            </a:lvl1pPr>
            <a:lvl2pPr lvl="1" rtl="0">
              <a:spcBef>
                <a:spcPts val="0"/>
              </a:spcBef>
              <a:spcAft>
                <a:spcPts val="0"/>
              </a:spcAft>
              <a:buSzPts val="3600"/>
              <a:buNone/>
              <a:defRPr sz="3599"/>
            </a:lvl2pPr>
            <a:lvl3pPr lvl="2" rtl="0">
              <a:spcBef>
                <a:spcPts val="0"/>
              </a:spcBef>
              <a:spcAft>
                <a:spcPts val="0"/>
              </a:spcAft>
              <a:buSzPts val="3600"/>
              <a:buNone/>
              <a:defRPr sz="3599"/>
            </a:lvl3pPr>
            <a:lvl4pPr lvl="3" rtl="0">
              <a:spcBef>
                <a:spcPts val="0"/>
              </a:spcBef>
              <a:spcAft>
                <a:spcPts val="0"/>
              </a:spcAft>
              <a:buSzPts val="3600"/>
              <a:buNone/>
              <a:defRPr sz="3599"/>
            </a:lvl4pPr>
            <a:lvl5pPr lvl="4" rtl="0">
              <a:spcBef>
                <a:spcPts val="0"/>
              </a:spcBef>
              <a:spcAft>
                <a:spcPts val="0"/>
              </a:spcAft>
              <a:buSzPts val="3600"/>
              <a:buNone/>
              <a:defRPr sz="3599"/>
            </a:lvl5pPr>
            <a:lvl6pPr lvl="5" rtl="0">
              <a:spcBef>
                <a:spcPts val="0"/>
              </a:spcBef>
              <a:spcAft>
                <a:spcPts val="0"/>
              </a:spcAft>
              <a:buSzPts val="3600"/>
              <a:buNone/>
              <a:defRPr sz="3599"/>
            </a:lvl6pPr>
            <a:lvl7pPr lvl="6" rtl="0">
              <a:spcBef>
                <a:spcPts val="0"/>
              </a:spcBef>
              <a:spcAft>
                <a:spcPts val="0"/>
              </a:spcAft>
              <a:buSzPts val="3600"/>
              <a:buNone/>
              <a:defRPr sz="3599"/>
            </a:lvl7pPr>
            <a:lvl8pPr lvl="7" rtl="0">
              <a:spcBef>
                <a:spcPts val="0"/>
              </a:spcBef>
              <a:spcAft>
                <a:spcPts val="0"/>
              </a:spcAft>
              <a:buSzPts val="3600"/>
              <a:buNone/>
              <a:defRPr sz="3599"/>
            </a:lvl8pPr>
            <a:lvl9pPr lvl="8" rtl="0">
              <a:spcBef>
                <a:spcPts val="0"/>
              </a:spcBef>
              <a:spcAft>
                <a:spcPts val="0"/>
              </a:spcAft>
              <a:buSzPts val="3600"/>
              <a:buNone/>
              <a:defRPr sz="3599"/>
            </a:lvl9pPr>
          </a:lstStyle>
          <a:p>
            <a:r>
              <a:rPr lang="en-US"/>
              <a:t>Click to edit Master title style</a:t>
            </a:r>
            <a:endParaRPr dirty="0"/>
          </a:p>
        </p:txBody>
      </p:sp>
      <p:sp>
        <p:nvSpPr>
          <p:cNvPr id="17" name="Google Shape;17;p3"/>
          <p:cNvSpPr txBox="1">
            <a:spLocks noGrp="1"/>
          </p:cNvSpPr>
          <p:nvPr>
            <p:ph type="subTitle" idx="1"/>
          </p:nvPr>
        </p:nvSpPr>
        <p:spPr>
          <a:xfrm>
            <a:off x="809456" y="2611889"/>
            <a:ext cx="5554903" cy="45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799">
                <a:solidFill>
                  <a:schemeClr val="lt1"/>
                </a:solidFill>
                <a:latin typeface="+mn-lt"/>
              </a:defRPr>
            </a:lvl1pPr>
            <a:lvl2pPr lvl="1" rtl="0">
              <a:spcBef>
                <a:spcPts val="0"/>
              </a:spcBef>
              <a:spcAft>
                <a:spcPts val="0"/>
              </a:spcAft>
              <a:buClr>
                <a:schemeClr val="lt1"/>
              </a:buClr>
              <a:buSzPts val="1800"/>
              <a:buNone/>
              <a:defRPr sz="1799">
                <a:solidFill>
                  <a:schemeClr val="lt1"/>
                </a:solidFill>
              </a:defRPr>
            </a:lvl2pPr>
            <a:lvl3pPr lvl="2" rtl="0">
              <a:spcBef>
                <a:spcPts val="0"/>
              </a:spcBef>
              <a:spcAft>
                <a:spcPts val="0"/>
              </a:spcAft>
              <a:buClr>
                <a:schemeClr val="lt1"/>
              </a:buClr>
              <a:buSzPts val="1800"/>
              <a:buNone/>
              <a:defRPr sz="1799">
                <a:solidFill>
                  <a:schemeClr val="lt1"/>
                </a:solidFill>
              </a:defRPr>
            </a:lvl3pPr>
            <a:lvl4pPr lvl="3" rtl="0">
              <a:spcBef>
                <a:spcPts val="0"/>
              </a:spcBef>
              <a:spcAft>
                <a:spcPts val="0"/>
              </a:spcAft>
              <a:buClr>
                <a:schemeClr val="lt1"/>
              </a:buClr>
              <a:buSzPts val="1800"/>
              <a:buNone/>
              <a:defRPr sz="1799">
                <a:solidFill>
                  <a:schemeClr val="lt1"/>
                </a:solidFill>
              </a:defRPr>
            </a:lvl4pPr>
            <a:lvl5pPr lvl="4" rtl="0">
              <a:spcBef>
                <a:spcPts val="0"/>
              </a:spcBef>
              <a:spcAft>
                <a:spcPts val="0"/>
              </a:spcAft>
              <a:buClr>
                <a:schemeClr val="lt1"/>
              </a:buClr>
              <a:buSzPts val="1800"/>
              <a:buNone/>
              <a:defRPr sz="1799">
                <a:solidFill>
                  <a:schemeClr val="lt1"/>
                </a:solidFill>
              </a:defRPr>
            </a:lvl5pPr>
            <a:lvl6pPr lvl="5" rtl="0">
              <a:spcBef>
                <a:spcPts val="0"/>
              </a:spcBef>
              <a:spcAft>
                <a:spcPts val="0"/>
              </a:spcAft>
              <a:buClr>
                <a:schemeClr val="lt1"/>
              </a:buClr>
              <a:buSzPts val="1800"/>
              <a:buNone/>
              <a:defRPr sz="1799">
                <a:solidFill>
                  <a:schemeClr val="lt1"/>
                </a:solidFill>
              </a:defRPr>
            </a:lvl6pPr>
            <a:lvl7pPr lvl="6" rtl="0">
              <a:spcBef>
                <a:spcPts val="0"/>
              </a:spcBef>
              <a:spcAft>
                <a:spcPts val="0"/>
              </a:spcAft>
              <a:buClr>
                <a:schemeClr val="lt1"/>
              </a:buClr>
              <a:buSzPts val="1800"/>
              <a:buNone/>
              <a:defRPr sz="1799">
                <a:solidFill>
                  <a:schemeClr val="lt1"/>
                </a:solidFill>
              </a:defRPr>
            </a:lvl7pPr>
            <a:lvl8pPr lvl="7" rtl="0">
              <a:spcBef>
                <a:spcPts val="0"/>
              </a:spcBef>
              <a:spcAft>
                <a:spcPts val="0"/>
              </a:spcAft>
              <a:buClr>
                <a:schemeClr val="lt1"/>
              </a:buClr>
              <a:buSzPts val="1800"/>
              <a:buNone/>
              <a:defRPr sz="1799">
                <a:solidFill>
                  <a:schemeClr val="lt1"/>
                </a:solidFill>
              </a:defRPr>
            </a:lvl8pPr>
            <a:lvl9pPr lvl="8" rtl="0">
              <a:spcBef>
                <a:spcPts val="0"/>
              </a:spcBef>
              <a:spcAft>
                <a:spcPts val="0"/>
              </a:spcAft>
              <a:buClr>
                <a:schemeClr val="lt1"/>
              </a:buClr>
              <a:buSzPts val="1800"/>
              <a:buNone/>
              <a:defRPr sz="1799">
                <a:solidFill>
                  <a:schemeClr val="lt1"/>
                </a:solidFill>
              </a:defRPr>
            </a:lvl9pPr>
          </a:lstStyle>
          <a:p>
            <a:r>
              <a:rPr lang="en-US"/>
              <a:t>Click to edit Master subtitle style</a:t>
            </a:r>
            <a:endParaRPr dirty="0"/>
          </a:p>
        </p:txBody>
      </p:sp>
      <p:pic>
        <p:nvPicPr>
          <p:cNvPr id="8" name="Picture 7"/>
          <p:cNvPicPr>
            <a:picLocks noChangeAspect="1"/>
          </p:cNvPicPr>
          <p:nvPr/>
        </p:nvPicPr>
        <p:blipFill>
          <a:blip r:embed="rId4"/>
          <a:stretch>
            <a:fillRect/>
          </a:stretch>
        </p:blipFill>
        <p:spPr>
          <a:xfrm>
            <a:off x="171495" y="4114800"/>
            <a:ext cx="733914" cy="857250"/>
          </a:xfrm>
          <a:prstGeom prst="rect">
            <a:avLst/>
          </a:prstGeom>
        </p:spPr>
      </p:pic>
    </p:spTree>
    <p:extLst>
      <p:ext uri="{BB962C8B-B14F-4D97-AF65-F5344CB8AC3E}">
        <p14:creationId xmlns:p14="http://schemas.microsoft.com/office/powerpoint/2010/main" val="54388684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75"/>
            <a:ext cx="6545380" cy="5143500"/>
          </a:xfrm>
          <a:prstGeom prst="rect">
            <a:avLst/>
          </a:prstGeom>
        </p:spPr>
      </p:pic>
      <p:pic>
        <p:nvPicPr>
          <p:cNvPr id="9" name="Picture 8"/>
          <p:cNvPicPr>
            <a:picLocks noChangeAspect="1"/>
          </p:cNvPicPr>
          <p:nvPr/>
        </p:nvPicPr>
        <p:blipFill>
          <a:blip r:embed="rId3"/>
          <a:stretch>
            <a:fillRect/>
          </a:stretch>
        </p:blipFill>
        <p:spPr>
          <a:xfrm>
            <a:off x="171495" y="4114800"/>
            <a:ext cx="733914" cy="857250"/>
          </a:xfrm>
          <a:prstGeom prst="rect">
            <a:avLst/>
          </a:prstGeom>
        </p:spPr>
      </p:pic>
      <p:sp>
        <p:nvSpPr>
          <p:cNvPr id="20" name="Google Shape;20;p4"/>
          <p:cNvSpPr/>
          <p:nvPr/>
        </p:nvSpPr>
        <p:spPr>
          <a:xfrm>
            <a:off x="260672" y="342900"/>
            <a:ext cx="806700" cy="8067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 name="Google Shape;21;p4"/>
          <p:cNvSpPr/>
          <p:nvPr/>
        </p:nvSpPr>
        <p:spPr>
          <a:xfrm>
            <a:off x="8750301"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2" name="Google Shape;22;p4"/>
          <p:cNvSpPr txBox="1">
            <a:spLocks noGrp="1"/>
          </p:cNvSpPr>
          <p:nvPr>
            <p:ph type="body" idx="1"/>
          </p:nvPr>
        </p:nvSpPr>
        <p:spPr>
          <a:xfrm>
            <a:off x="1200463" y="342900"/>
            <a:ext cx="4392169" cy="4356000"/>
          </a:xfrm>
          <a:prstGeom prst="rect">
            <a:avLst/>
          </a:prstGeom>
        </p:spPr>
        <p:txBody>
          <a:bodyPr spcFirstLastPara="1" wrap="square" lIns="91425" tIns="91425" rIns="91425" bIns="91425" anchor="t" anchorCtr="0">
            <a:noAutofit/>
          </a:bodyPr>
          <a:lstStyle>
            <a:lvl1pPr marL="457086" lvl="0" indent="-457086" rtl="0">
              <a:lnSpc>
                <a:spcPct val="100000"/>
              </a:lnSpc>
              <a:spcBef>
                <a:spcPts val="600"/>
              </a:spcBef>
              <a:spcAft>
                <a:spcPts val="0"/>
              </a:spcAft>
              <a:buSzPts val="3600"/>
              <a:buChar char="▪"/>
              <a:defRPr sz="3599" b="0">
                <a:solidFill>
                  <a:schemeClr val="bg2"/>
                </a:solidFill>
                <a:latin typeface="+mj-lt"/>
              </a:defRPr>
            </a:lvl1pPr>
            <a:lvl2pPr marL="914171" lvl="1" indent="-457086" rtl="0">
              <a:lnSpc>
                <a:spcPct val="100000"/>
              </a:lnSpc>
              <a:spcBef>
                <a:spcPts val="0"/>
              </a:spcBef>
              <a:spcAft>
                <a:spcPts val="0"/>
              </a:spcAft>
              <a:buSzPts val="3600"/>
              <a:buChar char="▫"/>
              <a:defRPr sz="3599" b="1"/>
            </a:lvl2pPr>
            <a:lvl3pPr marL="1371257" lvl="2" indent="-457086" rtl="0">
              <a:lnSpc>
                <a:spcPct val="100000"/>
              </a:lnSpc>
              <a:spcBef>
                <a:spcPts val="0"/>
              </a:spcBef>
              <a:spcAft>
                <a:spcPts val="0"/>
              </a:spcAft>
              <a:buSzPts val="3600"/>
              <a:buChar char="▫"/>
              <a:defRPr sz="3599" b="1"/>
            </a:lvl3pPr>
            <a:lvl4pPr marL="1828343" lvl="3" indent="-457086" rtl="0">
              <a:lnSpc>
                <a:spcPct val="100000"/>
              </a:lnSpc>
              <a:spcBef>
                <a:spcPts val="0"/>
              </a:spcBef>
              <a:spcAft>
                <a:spcPts val="0"/>
              </a:spcAft>
              <a:buSzPts val="3600"/>
              <a:buChar char="▫"/>
              <a:defRPr sz="3599" b="1"/>
            </a:lvl4pPr>
            <a:lvl5pPr marL="2285429" lvl="4" indent="-457086" rtl="0">
              <a:lnSpc>
                <a:spcPct val="100000"/>
              </a:lnSpc>
              <a:spcBef>
                <a:spcPts val="0"/>
              </a:spcBef>
              <a:spcAft>
                <a:spcPts val="0"/>
              </a:spcAft>
              <a:buSzPts val="3600"/>
              <a:buChar char="○"/>
              <a:defRPr sz="3599" b="1"/>
            </a:lvl5pPr>
            <a:lvl6pPr marL="2742515" lvl="5" indent="-457086" rtl="0">
              <a:lnSpc>
                <a:spcPct val="100000"/>
              </a:lnSpc>
              <a:spcBef>
                <a:spcPts val="0"/>
              </a:spcBef>
              <a:spcAft>
                <a:spcPts val="0"/>
              </a:spcAft>
              <a:buSzPts val="3600"/>
              <a:buChar char="■"/>
              <a:defRPr sz="3599" b="1"/>
            </a:lvl6pPr>
            <a:lvl7pPr marL="3199600" lvl="6" indent="-457086" rtl="0">
              <a:lnSpc>
                <a:spcPct val="100000"/>
              </a:lnSpc>
              <a:spcBef>
                <a:spcPts val="0"/>
              </a:spcBef>
              <a:spcAft>
                <a:spcPts val="0"/>
              </a:spcAft>
              <a:buSzPts val="3600"/>
              <a:buChar char="●"/>
              <a:defRPr sz="3599" b="1"/>
            </a:lvl7pPr>
            <a:lvl8pPr marL="3656686" lvl="7" indent="-457086" rtl="0">
              <a:lnSpc>
                <a:spcPct val="100000"/>
              </a:lnSpc>
              <a:spcBef>
                <a:spcPts val="0"/>
              </a:spcBef>
              <a:spcAft>
                <a:spcPts val="0"/>
              </a:spcAft>
              <a:buSzPts val="3600"/>
              <a:buChar char="○"/>
              <a:defRPr sz="3599" b="1"/>
            </a:lvl8pPr>
            <a:lvl9pPr marL="4113771" lvl="8" indent="-457086">
              <a:lnSpc>
                <a:spcPct val="100000"/>
              </a:lnSpc>
              <a:spcBef>
                <a:spcPts val="0"/>
              </a:spcBef>
              <a:spcAft>
                <a:spcPts val="0"/>
              </a:spcAft>
              <a:buSzPts val="3600"/>
              <a:buChar char="■"/>
              <a:defRPr sz="3599" b="1"/>
            </a:lvl9pPr>
          </a:lstStyle>
          <a:p>
            <a:pPr lvl="0"/>
            <a:r>
              <a:rPr lang="en-US"/>
              <a:t>Click to edit Master text styles</a:t>
            </a:r>
          </a:p>
        </p:txBody>
      </p:sp>
      <p:sp>
        <p:nvSpPr>
          <p:cNvPr id="23" name="Google Shape;23;p4"/>
          <p:cNvSpPr txBox="1"/>
          <p:nvPr/>
        </p:nvSpPr>
        <p:spPr>
          <a:xfrm>
            <a:off x="257243" y="274320"/>
            <a:ext cx="787200" cy="653700"/>
          </a:xfrm>
          <a:prstGeom prst="rect">
            <a:avLst/>
          </a:prstGeom>
          <a:noFill/>
          <a:ln>
            <a:noFill/>
          </a:ln>
        </p:spPr>
        <p:txBody>
          <a:bodyPr spcFirstLastPara="1" wrap="square" lIns="91401" tIns="91401" rIns="91401" bIns="91401" anchor="t" anchorCtr="0">
            <a:noAutofit/>
          </a:bodyPr>
          <a:lstStyle/>
          <a:p>
            <a:pPr marL="0" lvl="0" indent="0" algn="ctr" rtl="0">
              <a:spcBef>
                <a:spcPts val="0"/>
              </a:spcBef>
              <a:spcAft>
                <a:spcPts val="0"/>
              </a:spcAft>
              <a:buNone/>
            </a:pPr>
            <a:r>
              <a:rPr lang="en" sz="7199" b="1" dirty="0">
                <a:solidFill>
                  <a:srgbClr val="FFFFFF"/>
                </a:solidFill>
              </a:rPr>
              <a:t>“</a:t>
            </a:r>
            <a:endParaRPr sz="7199" b="1" dirty="0">
              <a:solidFill>
                <a:srgbClr val="FFFFFF"/>
              </a:solidFill>
            </a:endParaRPr>
          </a:p>
        </p:txBody>
      </p:sp>
      <p:sp>
        <p:nvSpPr>
          <p:cNvPr id="24" name="Google Shape;24;p4"/>
          <p:cNvSpPr txBox="1">
            <a:spLocks noGrp="1"/>
          </p:cNvSpPr>
          <p:nvPr>
            <p:ph type="sldNum" idx="12"/>
          </p:nvPr>
        </p:nvSpPr>
        <p:spPr>
          <a:xfrm>
            <a:off x="8750401" y="4356225"/>
            <a:ext cx="393600" cy="3936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813111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16883" y="0"/>
            <a:ext cx="8327018" cy="5143500"/>
          </a:xfrm>
          <a:prstGeom prst="rect">
            <a:avLst/>
          </a:prstGeom>
        </p:spPr>
      </p:pic>
      <p:pic>
        <p:nvPicPr>
          <p:cNvPr id="9" name="Picture 8"/>
          <p:cNvPicPr>
            <a:picLocks noChangeAspect="1"/>
          </p:cNvPicPr>
          <p:nvPr/>
        </p:nvPicPr>
        <p:blipFill>
          <a:blip r:embed="rId3">
            <a:alphaModFix amt="80000"/>
          </a:blip>
          <a:stretch>
            <a:fillRect/>
          </a:stretch>
        </p:blipFill>
        <p:spPr>
          <a:xfrm>
            <a:off x="1078618" y="390500"/>
            <a:ext cx="1171880" cy="809625"/>
          </a:xfrm>
          <a:prstGeom prst="rect">
            <a:avLst/>
          </a:prstGeom>
        </p:spPr>
      </p:pic>
      <p:pic>
        <p:nvPicPr>
          <p:cNvPr id="10" name="Picture 9"/>
          <p:cNvPicPr>
            <a:picLocks noChangeAspect="1"/>
          </p:cNvPicPr>
          <p:nvPr/>
        </p:nvPicPr>
        <p:blipFill>
          <a:blip r:embed="rId4"/>
          <a:stretch>
            <a:fillRect/>
          </a:stretch>
        </p:blipFill>
        <p:spPr>
          <a:xfrm>
            <a:off x="2153772" y="390500"/>
            <a:ext cx="6993171" cy="809625"/>
          </a:xfrm>
          <a:prstGeom prst="rect">
            <a:avLst/>
          </a:prstGeom>
        </p:spPr>
      </p:pic>
      <p:sp>
        <p:nvSpPr>
          <p:cNvPr id="11" name="Google Shape;45;p7"/>
          <p:cNvSpPr txBox="1">
            <a:spLocks noGrp="1"/>
          </p:cNvSpPr>
          <p:nvPr>
            <p:ph type="title"/>
          </p:nvPr>
        </p:nvSpPr>
        <p:spPr>
          <a:xfrm>
            <a:off x="2343761" y="393475"/>
            <a:ext cx="6406540" cy="8067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pic>
        <p:nvPicPr>
          <p:cNvPr id="12" name="Picture 11"/>
          <p:cNvPicPr>
            <a:picLocks noChangeAspect="1"/>
          </p:cNvPicPr>
          <p:nvPr/>
        </p:nvPicPr>
        <p:blipFill>
          <a:blip r:embed="rId5"/>
          <a:stretch>
            <a:fillRect/>
          </a:stretch>
        </p:blipFill>
        <p:spPr>
          <a:xfrm>
            <a:off x="171495" y="342778"/>
            <a:ext cx="733997" cy="857348"/>
          </a:xfrm>
          <a:prstGeom prst="rect">
            <a:avLst/>
          </a:prstGeom>
        </p:spPr>
      </p:pic>
      <p:sp>
        <p:nvSpPr>
          <p:cNvPr id="65" name="Google Shape;65;p9"/>
          <p:cNvSpPr txBox="1">
            <a:spLocks noGrp="1"/>
          </p:cNvSpPr>
          <p:nvPr>
            <p:ph type="sldNum" idx="12"/>
          </p:nvPr>
        </p:nvSpPr>
        <p:spPr>
          <a:xfrm>
            <a:off x="8750300" y="4356425"/>
            <a:ext cx="393600" cy="3936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125697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16883" y="0"/>
            <a:ext cx="8327018" cy="5143500"/>
          </a:xfrm>
          <a:prstGeom prst="rect">
            <a:avLst/>
          </a:prstGeom>
        </p:spPr>
      </p:pic>
      <p:pic>
        <p:nvPicPr>
          <p:cNvPr id="9" name="Picture 8"/>
          <p:cNvPicPr>
            <a:picLocks noChangeAspect="1"/>
          </p:cNvPicPr>
          <p:nvPr/>
        </p:nvPicPr>
        <p:blipFill>
          <a:blip r:embed="rId3"/>
          <a:stretch>
            <a:fillRect/>
          </a:stretch>
        </p:blipFill>
        <p:spPr>
          <a:xfrm>
            <a:off x="171495" y="342778"/>
            <a:ext cx="733997" cy="857348"/>
          </a:xfrm>
          <a:prstGeom prst="rect">
            <a:avLst/>
          </a:prstGeom>
        </p:spPr>
      </p:pic>
      <p:sp>
        <p:nvSpPr>
          <p:cNvPr id="69" name="Google Shape;69;p10"/>
          <p:cNvSpPr/>
          <p:nvPr/>
        </p:nvSpPr>
        <p:spPr>
          <a:xfrm>
            <a:off x="8750301"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2" name="Google Shape;72;p10"/>
          <p:cNvSpPr txBox="1">
            <a:spLocks noGrp="1"/>
          </p:cNvSpPr>
          <p:nvPr>
            <p:ph type="sldNum" idx="12"/>
          </p:nvPr>
        </p:nvSpPr>
        <p:spPr>
          <a:xfrm>
            <a:off x="8750401" y="4356225"/>
            <a:ext cx="393600" cy="3936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pic>
        <p:nvPicPr>
          <p:cNvPr id="2" name="Picture 1"/>
          <p:cNvPicPr>
            <a:picLocks noChangeAspect="1"/>
          </p:cNvPicPr>
          <p:nvPr/>
        </p:nvPicPr>
        <p:blipFill>
          <a:blip r:embed="rId4"/>
          <a:stretch>
            <a:fillRect/>
          </a:stretch>
        </p:blipFill>
        <p:spPr>
          <a:xfrm>
            <a:off x="1128719" y="4357663"/>
            <a:ext cx="7155138" cy="390525"/>
          </a:xfrm>
          <a:prstGeom prst="rect">
            <a:avLst/>
          </a:prstGeom>
        </p:spPr>
      </p:pic>
      <p:pic>
        <p:nvPicPr>
          <p:cNvPr id="3" name="Picture 2"/>
          <p:cNvPicPr>
            <a:picLocks noChangeAspect="1"/>
          </p:cNvPicPr>
          <p:nvPr/>
        </p:nvPicPr>
        <p:blipFill>
          <a:blip r:embed="rId5">
            <a:alphaModFix amt="80000"/>
          </a:blip>
          <a:stretch>
            <a:fillRect/>
          </a:stretch>
        </p:blipFill>
        <p:spPr>
          <a:xfrm>
            <a:off x="696250" y="4356125"/>
            <a:ext cx="457319" cy="390525"/>
          </a:xfrm>
          <a:prstGeom prst="rect">
            <a:avLst/>
          </a:prstGeom>
        </p:spPr>
      </p:pic>
      <p:sp>
        <p:nvSpPr>
          <p:cNvPr id="71" name="Google Shape;71;p10"/>
          <p:cNvSpPr txBox="1">
            <a:spLocks noGrp="1"/>
          </p:cNvSpPr>
          <p:nvPr>
            <p:ph type="body" idx="1"/>
          </p:nvPr>
        </p:nvSpPr>
        <p:spPr>
          <a:xfrm>
            <a:off x="1306058" y="4356200"/>
            <a:ext cx="6792301" cy="391988"/>
          </a:xfrm>
          <a:prstGeom prst="rect">
            <a:avLst/>
          </a:prstGeom>
        </p:spPr>
        <p:txBody>
          <a:bodyPr spcFirstLastPara="1" wrap="square" lIns="91425" tIns="91425" rIns="91425" bIns="91425" anchor="ctr" anchorCtr="0">
            <a:noAutofit/>
          </a:bodyPr>
          <a:lstStyle>
            <a:lvl1pPr marL="457086" lvl="0" indent="-228543">
              <a:spcBef>
                <a:spcPts val="0"/>
              </a:spcBef>
              <a:spcAft>
                <a:spcPts val="0"/>
              </a:spcAft>
              <a:buClr>
                <a:srgbClr val="FFFFFF"/>
              </a:buClr>
              <a:buSzPts val="1600"/>
              <a:buNone/>
              <a:defRPr sz="1600">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94425435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6883" y="0"/>
            <a:ext cx="8327018" cy="5143500"/>
          </a:xfrm>
          <a:prstGeom prst="rect">
            <a:avLst/>
          </a:prstGeom>
        </p:spPr>
      </p:pic>
      <p:pic>
        <p:nvPicPr>
          <p:cNvPr id="6" name="Picture 5"/>
          <p:cNvPicPr>
            <a:picLocks noChangeAspect="1"/>
          </p:cNvPicPr>
          <p:nvPr/>
        </p:nvPicPr>
        <p:blipFill>
          <a:blip r:embed="rId3"/>
          <a:stretch>
            <a:fillRect/>
          </a:stretch>
        </p:blipFill>
        <p:spPr>
          <a:xfrm>
            <a:off x="171495" y="342778"/>
            <a:ext cx="733997" cy="857348"/>
          </a:xfrm>
          <a:prstGeom prst="rect">
            <a:avLst/>
          </a:prstGeom>
        </p:spPr>
      </p:pic>
      <p:sp>
        <p:nvSpPr>
          <p:cNvPr id="76" name="Google Shape;76;p11"/>
          <p:cNvSpPr/>
          <p:nvPr/>
        </p:nvSpPr>
        <p:spPr>
          <a:xfrm>
            <a:off x="8750301"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7" name="Google Shape;77;p11"/>
          <p:cNvSpPr txBox="1">
            <a:spLocks noGrp="1"/>
          </p:cNvSpPr>
          <p:nvPr>
            <p:ph type="sldNum" idx="12"/>
          </p:nvPr>
        </p:nvSpPr>
        <p:spPr>
          <a:xfrm>
            <a:off x="8750401" y="4356225"/>
            <a:ext cx="393600" cy="3936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58557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09899" y="0"/>
            <a:ext cx="1734002" cy="5143500"/>
          </a:xfrm>
          <a:prstGeom prst="rect">
            <a:avLst/>
          </a:prstGeom>
        </p:spPr>
      </p:pic>
      <p:sp>
        <p:nvSpPr>
          <p:cNvPr id="85" name="Google Shape;85;p13"/>
          <p:cNvSpPr/>
          <p:nvPr/>
        </p:nvSpPr>
        <p:spPr>
          <a:xfrm>
            <a:off x="8750301"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86" name="Google Shape;86;p13"/>
          <p:cNvSpPr txBox="1">
            <a:spLocks noGrp="1"/>
          </p:cNvSpPr>
          <p:nvPr>
            <p:ph type="sldNum" idx="12"/>
          </p:nvPr>
        </p:nvSpPr>
        <p:spPr>
          <a:xfrm>
            <a:off x="8750401" y="4356225"/>
            <a:ext cx="393600" cy="393600"/>
          </a:xfrm>
          <a:prstGeom prst="rect">
            <a:avLst/>
          </a:prstGeom>
          <a:solidFill>
            <a:schemeClr val="accent1"/>
          </a:solidFill>
        </p:spPr>
        <p:txBody>
          <a:bodyPr spcFirstLastPara="1" wrap="square" lIns="91425" tIns="91425" rIns="91425" bIns="91425" anchor="ctr" anchorCtr="0">
            <a:noAutofit/>
          </a:bodyPr>
          <a:lstStyle>
            <a:lvl1pPr lvl="0" rtl="0">
              <a:buNone/>
              <a:defRPr>
                <a:latin typeface="+mj-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pic>
        <p:nvPicPr>
          <p:cNvPr id="6" name="Picture 5"/>
          <p:cNvPicPr>
            <a:picLocks noChangeAspect="1"/>
          </p:cNvPicPr>
          <p:nvPr/>
        </p:nvPicPr>
        <p:blipFill>
          <a:blip r:embed="rId3"/>
          <a:stretch>
            <a:fillRect/>
          </a:stretch>
        </p:blipFill>
        <p:spPr>
          <a:xfrm>
            <a:off x="171495" y="342778"/>
            <a:ext cx="733997" cy="857348"/>
          </a:xfrm>
          <a:prstGeom prst="rect">
            <a:avLst/>
          </a:prstGeom>
        </p:spPr>
      </p:pic>
    </p:spTree>
    <p:extLst>
      <p:ext uri="{BB962C8B-B14F-4D97-AF65-F5344CB8AC3E}">
        <p14:creationId xmlns:p14="http://schemas.microsoft.com/office/powerpoint/2010/main" val="21574154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
        <p:nvSpPr>
          <p:cNvPr id="7" name="Text Placeholder 6">
            <a:extLst>
              <a:ext uri="{FF2B5EF4-FFF2-40B4-BE49-F238E27FC236}">
                <a16:creationId xmlns:a16="http://schemas.microsoft.com/office/drawing/2014/main" id="{351E3670-BCE6-456D-BE41-577BE8916FF8}"/>
              </a:ext>
            </a:extLst>
          </p:cNvPr>
          <p:cNvSpPr>
            <a:spLocks noGrp="1"/>
          </p:cNvSpPr>
          <p:nvPr>
            <p:ph type="body" sz="quarter" idx="13" hasCustomPrompt="1"/>
          </p:nvPr>
        </p:nvSpPr>
        <p:spPr>
          <a:xfrm>
            <a:off x="457320" y="695789"/>
            <a:ext cx="8229362" cy="257432"/>
          </a:xfrm>
        </p:spPr>
        <p:txBody>
          <a:bodyPr tIns="0" bIns="0" anchor="ctr">
            <a:normAutofit/>
          </a:bodyPr>
          <a:lstStyle>
            <a:lvl1pPr marL="0" indent="0">
              <a:buNone/>
              <a:defRPr sz="1350">
                <a:solidFill>
                  <a:schemeClr val="tx1">
                    <a:lumMod val="50000"/>
                    <a:lumOff val="50000"/>
                  </a:schemeClr>
                </a:solidFill>
              </a:defRPr>
            </a:lvl1pPr>
          </a:lstStyle>
          <a:p>
            <a:pPr lvl="0"/>
            <a:r>
              <a:rPr lang="en-US" dirty="0"/>
              <a:t>Click to edit Subtitle</a:t>
            </a:r>
            <a:endParaRPr lang="en-IN" dirty="0"/>
          </a:p>
        </p:txBody>
      </p:sp>
    </p:spTree>
    <p:extLst>
      <p:ext uri="{BB962C8B-B14F-4D97-AF65-F5344CB8AC3E}">
        <p14:creationId xmlns:p14="http://schemas.microsoft.com/office/powerpoint/2010/main" val="347853167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0"/>
        <p:cNvGrpSpPr/>
        <p:nvPr/>
      </p:nvGrpSpPr>
      <p:grpSpPr>
        <a:xfrm>
          <a:off x="0" y="0"/>
          <a:ext cx="0" cy="0"/>
          <a:chOff x="0" y="0"/>
          <a:chExt cx="0" cy="0"/>
        </a:xfrm>
      </p:grpSpPr>
      <p:sp>
        <p:nvSpPr>
          <p:cNvPr id="261" name="Google Shape;261;p4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62" name="Google Shape;262;p44"/>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pPr lvl="0"/>
            <a:r>
              <a:rPr lang="en-US"/>
              <a:t>Click to edit Master text styles</a:t>
            </a:r>
          </a:p>
        </p:txBody>
      </p:sp>
      <p:sp>
        <p:nvSpPr>
          <p:cNvPr id="263" name="Google Shape;263;p44"/>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4" name="Google Shape;264;p44"/>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5" name="Google Shape;265;p44"/>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50406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6"/>
        <p:cNvGrpSpPr/>
        <p:nvPr/>
      </p:nvGrpSpPr>
      <p:grpSpPr>
        <a:xfrm>
          <a:off x="0" y="0"/>
          <a:ext cx="0" cy="0"/>
          <a:chOff x="0" y="0"/>
          <a:chExt cx="0" cy="0"/>
        </a:xfrm>
      </p:grpSpPr>
      <p:sp>
        <p:nvSpPr>
          <p:cNvPr id="247" name="Google Shape;247;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48" name="Google Shape;248;p36"/>
          <p:cNvSpPr txBox="1">
            <a:spLocks noGrp="1"/>
          </p:cNvSpPr>
          <p:nvPr>
            <p:ph type="body" idx="1"/>
          </p:nvPr>
        </p:nvSpPr>
        <p:spPr>
          <a:xfrm>
            <a:off x="457200" y="1200152"/>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90000"/>
              </a:lnSpc>
              <a:spcBef>
                <a:spcPts val="563"/>
              </a:spcBef>
              <a:spcAft>
                <a:spcPts val="0"/>
              </a:spcAft>
              <a:buClr>
                <a:schemeClr val="dk1"/>
              </a:buClr>
              <a:buSzPts val="2800"/>
              <a:buChar char="•"/>
              <a:defRPr sz="2100"/>
            </a:lvl1pPr>
            <a:lvl2pPr marL="685800" lvl="1" indent="-285750" algn="l">
              <a:lnSpc>
                <a:spcPct val="90000"/>
              </a:lnSpc>
              <a:spcBef>
                <a:spcPts val="281"/>
              </a:spcBef>
              <a:spcAft>
                <a:spcPts val="0"/>
              </a:spcAft>
              <a:buClr>
                <a:schemeClr val="dk1"/>
              </a:buClr>
              <a:buSzPts val="2400"/>
              <a:buChar char="•"/>
              <a:defRPr sz="1800"/>
            </a:lvl2pPr>
            <a:lvl3pPr marL="1028700" lvl="2" indent="-266700" algn="l">
              <a:lnSpc>
                <a:spcPct val="90000"/>
              </a:lnSpc>
              <a:spcBef>
                <a:spcPts val="281"/>
              </a:spcBef>
              <a:spcAft>
                <a:spcPts val="0"/>
              </a:spcAft>
              <a:buClr>
                <a:schemeClr val="dk1"/>
              </a:buClr>
              <a:buSzPts val="2000"/>
              <a:buChar char="•"/>
              <a:defRPr sz="1500"/>
            </a:lvl3pPr>
            <a:lvl4pPr marL="1371600" lvl="3" indent="-257175" algn="l">
              <a:lnSpc>
                <a:spcPct val="90000"/>
              </a:lnSpc>
              <a:spcBef>
                <a:spcPts val="281"/>
              </a:spcBef>
              <a:spcAft>
                <a:spcPts val="0"/>
              </a:spcAft>
              <a:buClr>
                <a:schemeClr val="dk1"/>
              </a:buClr>
              <a:buSzPts val="1800"/>
              <a:buChar char="•"/>
              <a:defRPr sz="1350"/>
            </a:lvl4pPr>
            <a:lvl5pPr marL="1714500" lvl="4" indent="-257175" algn="l">
              <a:lnSpc>
                <a:spcPct val="90000"/>
              </a:lnSpc>
              <a:spcBef>
                <a:spcPts val="281"/>
              </a:spcBef>
              <a:spcAft>
                <a:spcPts val="0"/>
              </a:spcAft>
              <a:buClr>
                <a:schemeClr val="dk1"/>
              </a:buClr>
              <a:buSzPts val="1800"/>
              <a:buChar char="•"/>
              <a:defRPr sz="1350"/>
            </a:lvl5pPr>
            <a:lvl6pPr marL="2057400" lvl="5" indent="-257175" algn="l">
              <a:lnSpc>
                <a:spcPct val="90000"/>
              </a:lnSpc>
              <a:spcBef>
                <a:spcPts val="281"/>
              </a:spcBef>
              <a:spcAft>
                <a:spcPts val="0"/>
              </a:spcAft>
              <a:buClr>
                <a:schemeClr val="dk1"/>
              </a:buClr>
              <a:buSzPts val="1800"/>
              <a:buChar char="•"/>
              <a:defRPr sz="1350"/>
            </a:lvl6pPr>
            <a:lvl7pPr marL="2400300" lvl="6" indent="-257175" algn="l">
              <a:lnSpc>
                <a:spcPct val="90000"/>
              </a:lnSpc>
              <a:spcBef>
                <a:spcPts val="281"/>
              </a:spcBef>
              <a:spcAft>
                <a:spcPts val="0"/>
              </a:spcAft>
              <a:buClr>
                <a:schemeClr val="dk1"/>
              </a:buClr>
              <a:buSzPts val="1800"/>
              <a:buChar char="•"/>
              <a:defRPr sz="1350"/>
            </a:lvl7pPr>
            <a:lvl8pPr marL="2743200" lvl="7" indent="-257175" algn="l">
              <a:lnSpc>
                <a:spcPct val="90000"/>
              </a:lnSpc>
              <a:spcBef>
                <a:spcPts val="281"/>
              </a:spcBef>
              <a:spcAft>
                <a:spcPts val="0"/>
              </a:spcAft>
              <a:buClr>
                <a:schemeClr val="dk1"/>
              </a:buClr>
              <a:buSzPts val="1800"/>
              <a:buChar char="•"/>
              <a:defRPr sz="1350"/>
            </a:lvl8pPr>
            <a:lvl9pPr marL="3086100" lvl="8" indent="-257175" algn="l">
              <a:lnSpc>
                <a:spcPct val="90000"/>
              </a:lnSpc>
              <a:spcBef>
                <a:spcPts val="281"/>
              </a:spcBef>
              <a:spcAft>
                <a:spcPts val="0"/>
              </a:spcAft>
              <a:buClr>
                <a:schemeClr val="dk1"/>
              </a:buClr>
              <a:buSzPts val="1800"/>
              <a:buChar char="•"/>
              <a:defRPr sz="1350"/>
            </a:lvl9pPr>
          </a:lstStyle>
          <a:p>
            <a:pPr lvl="0"/>
            <a:r>
              <a:rPr lang="en-US"/>
              <a:t>Click to edit Master text styles</a:t>
            </a:r>
          </a:p>
        </p:txBody>
      </p:sp>
      <p:sp>
        <p:nvSpPr>
          <p:cNvPr id="249" name="Google Shape;249;p36"/>
          <p:cNvSpPr txBox="1">
            <a:spLocks noGrp="1"/>
          </p:cNvSpPr>
          <p:nvPr>
            <p:ph type="body" idx="2"/>
          </p:nvPr>
        </p:nvSpPr>
        <p:spPr>
          <a:xfrm>
            <a:off x="4648200" y="1200152"/>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90000"/>
              </a:lnSpc>
              <a:spcBef>
                <a:spcPts val="563"/>
              </a:spcBef>
              <a:spcAft>
                <a:spcPts val="0"/>
              </a:spcAft>
              <a:buClr>
                <a:schemeClr val="dk1"/>
              </a:buClr>
              <a:buSzPts val="2800"/>
              <a:buChar char="•"/>
              <a:defRPr sz="2100"/>
            </a:lvl1pPr>
            <a:lvl2pPr marL="685800" lvl="1" indent="-285750" algn="l">
              <a:lnSpc>
                <a:spcPct val="90000"/>
              </a:lnSpc>
              <a:spcBef>
                <a:spcPts val="281"/>
              </a:spcBef>
              <a:spcAft>
                <a:spcPts val="0"/>
              </a:spcAft>
              <a:buClr>
                <a:schemeClr val="dk1"/>
              </a:buClr>
              <a:buSzPts val="2400"/>
              <a:buChar char="•"/>
              <a:defRPr sz="1800"/>
            </a:lvl2pPr>
            <a:lvl3pPr marL="1028700" lvl="2" indent="-266700" algn="l">
              <a:lnSpc>
                <a:spcPct val="90000"/>
              </a:lnSpc>
              <a:spcBef>
                <a:spcPts val="281"/>
              </a:spcBef>
              <a:spcAft>
                <a:spcPts val="0"/>
              </a:spcAft>
              <a:buClr>
                <a:schemeClr val="dk1"/>
              </a:buClr>
              <a:buSzPts val="2000"/>
              <a:buChar char="•"/>
              <a:defRPr sz="1500"/>
            </a:lvl3pPr>
            <a:lvl4pPr marL="1371600" lvl="3" indent="-257175" algn="l">
              <a:lnSpc>
                <a:spcPct val="90000"/>
              </a:lnSpc>
              <a:spcBef>
                <a:spcPts val="281"/>
              </a:spcBef>
              <a:spcAft>
                <a:spcPts val="0"/>
              </a:spcAft>
              <a:buClr>
                <a:schemeClr val="dk1"/>
              </a:buClr>
              <a:buSzPts val="1800"/>
              <a:buChar char="•"/>
              <a:defRPr sz="1350"/>
            </a:lvl4pPr>
            <a:lvl5pPr marL="1714500" lvl="4" indent="-257175" algn="l">
              <a:lnSpc>
                <a:spcPct val="90000"/>
              </a:lnSpc>
              <a:spcBef>
                <a:spcPts val="281"/>
              </a:spcBef>
              <a:spcAft>
                <a:spcPts val="0"/>
              </a:spcAft>
              <a:buClr>
                <a:schemeClr val="dk1"/>
              </a:buClr>
              <a:buSzPts val="1800"/>
              <a:buChar char="•"/>
              <a:defRPr sz="1350"/>
            </a:lvl5pPr>
            <a:lvl6pPr marL="2057400" lvl="5" indent="-257175" algn="l">
              <a:lnSpc>
                <a:spcPct val="90000"/>
              </a:lnSpc>
              <a:spcBef>
                <a:spcPts val="281"/>
              </a:spcBef>
              <a:spcAft>
                <a:spcPts val="0"/>
              </a:spcAft>
              <a:buClr>
                <a:schemeClr val="dk1"/>
              </a:buClr>
              <a:buSzPts val="1800"/>
              <a:buChar char="•"/>
              <a:defRPr sz="1350"/>
            </a:lvl6pPr>
            <a:lvl7pPr marL="2400300" lvl="6" indent="-257175" algn="l">
              <a:lnSpc>
                <a:spcPct val="90000"/>
              </a:lnSpc>
              <a:spcBef>
                <a:spcPts val="281"/>
              </a:spcBef>
              <a:spcAft>
                <a:spcPts val="0"/>
              </a:spcAft>
              <a:buClr>
                <a:schemeClr val="dk1"/>
              </a:buClr>
              <a:buSzPts val="1800"/>
              <a:buChar char="•"/>
              <a:defRPr sz="1350"/>
            </a:lvl7pPr>
            <a:lvl8pPr marL="2743200" lvl="7" indent="-257175" algn="l">
              <a:lnSpc>
                <a:spcPct val="90000"/>
              </a:lnSpc>
              <a:spcBef>
                <a:spcPts val="281"/>
              </a:spcBef>
              <a:spcAft>
                <a:spcPts val="0"/>
              </a:spcAft>
              <a:buClr>
                <a:schemeClr val="dk1"/>
              </a:buClr>
              <a:buSzPts val="1800"/>
              <a:buChar char="•"/>
              <a:defRPr sz="1350"/>
            </a:lvl8pPr>
            <a:lvl9pPr marL="3086100" lvl="8" indent="-257175" algn="l">
              <a:lnSpc>
                <a:spcPct val="90000"/>
              </a:lnSpc>
              <a:spcBef>
                <a:spcPts val="281"/>
              </a:spcBef>
              <a:spcAft>
                <a:spcPts val="0"/>
              </a:spcAft>
              <a:buClr>
                <a:schemeClr val="dk1"/>
              </a:buClr>
              <a:buSzPts val="1800"/>
              <a:buChar char="•"/>
              <a:defRPr sz="1350"/>
            </a:lvl9pPr>
          </a:lstStyle>
          <a:p>
            <a:pPr lvl="0"/>
            <a:r>
              <a:rPr lang="en-US"/>
              <a:t>Click to edit Master text styles</a:t>
            </a:r>
          </a:p>
        </p:txBody>
      </p:sp>
      <p:sp>
        <p:nvSpPr>
          <p:cNvPr id="250" name="Google Shape;250;p3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1" name="Google Shape;251;p36"/>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2" name="Google Shape;252;p36"/>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70734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6883" y="0"/>
            <a:ext cx="8327018" cy="5143500"/>
          </a:xfrm>
          <a:prstGeom prst="rect">
            <a:avLst/>
          </a:prstGeom>
        </p:spPr>
      </p:pic>
      <p:pic>
        <p:nvPicPr>
          <p:cNvPr id="4" name="Picture 3"/>
          <p:cNvPicPr>
            <a:picLocks noChangeAspect="1"/>
          </p:cNvPicPr>
          <p:nvPr/>
        </p:nvPicPr>
        <p:blipFill>
          <a:blip r:embed="rId3">
            <a:alphaModFix amt="80000"/>
          </a:blip>
          <a:stretch>
            <a:fillRect/>
          </a:stretch>
        </p:blipFill>
        <p:spPr>
          <a:xfrm>
            <a:off x="1078618" y="390500"/>
            <a:ext cx="1171880" cy="809625"/>
          </a:xfrm>
          <a:prstGeom prst="rect">
            <a:avLst/>
          </a:prstGeom>
        </p:spPr>
      </p:pic>
      <p:pic>
        <p:nvPicPr>
          <p:cNvPr id="5" name="Picture 4"/>
          <p:cNvPicPr>
            <a:picLocks noChangeAspect="1"/>
          </p:cNvPicPr>
          <p:nvPr/>
        </p:nvPicPr>
        <p:blipFill>
          <a:blip r:embed="rId4"/>
          <a:stretch>
            <a:fillRect/>
          </a:stretch>
        </p:blipFill>
        <p:spPr>
          <a:xfrm>
            <a:off x="2146916" y="385953"/>
            <a:ext cx="6993171" cy="809625"/>
          </a:xfrm>
          <a:prstGeom prst="rect">
            <a:avLst/>
          </a:prstGeom>
        </p:spPr>
      </p:pic>
      <p:sp>
        <p:nvSpPr>
          <p:cNvPr id="43" name="Google Shape;43;p7"/>
          <p:cNvSpPr/>
          <p:nvPr/>
        </p:nvSpPr>
        <p:spPr>
          <a:xfrm>
            <a:off x="8750301"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46" name="Google Shape;46;p7"/>
          <p:cNvSpPr txBox="1">
            <a:spLocks noGrp="1"/>
          </p:cNvSpPr>
          <p:nvPr>
            <p:ph type="body" idx="1"/>
          </p:nvPr>
        </p:nvSpPr>
        <p:spPr>
          <a:xfrm>
            <a:off x="1576276" y="1367175"/>
            <a:ext cx="3429893" cy="3382500"/>
          </a:xfrm>
          <a:prstGeom prst="rect">
            <a:avLst/>
          </a:prstGeom>
        </p:spPr>
        <p:txBody>
          <a:bodyPr spcFirstLastPara="1" wrap="square" lIns="91425" tIns="91425" rIns="91425" bIns="91425" anchor="t" anchorCtr="0">
            <a:noAutofit/>
          </a:bodyPr>
          <a:lstStyle>
            <a:lvl1pPr marL="457086" lvl="0" indent="-368208">
              <a:spcBef>
                <a:spcPts val="600"/>
              </a:spcBef>
              <a:spcAft>
                <a:spcPts val="0"/>
              </a:spcAft>
              <a:buSzPts val="2200"/>
              <a:buChar char="▪"/>
              <a:defRPr sz="2200">
                <a:latin typeface="+mn-lt"/>
              </a:defRPr>
            </a:lvl1pPr>
            <a:lvl2pPr marL="914171" lvl="1" indent="-368208">
              <a:spcBef>
                <a:spcPts val="0"/>
              </a:spcBef>
              <a:spcAft>
                <a:spcPts val="0"/>
              </a:spcAft>
              <a:buSzPts val="2200"/>
              <a:buChar char="▫"/>
              <a:defRPr sz="2200"/>
            </a:lvl2pPr>
            <a:lvl3pPr marL="1371257" lvl="2" indent="-368208">
              <a:spcBef>
                <a:spcPts val="0"/>
              </a:spcBef>
              <a:spcAft>
                <a:spcPts val="0"/>
              </a:spcAft>
              <a:buSzPts val="2200"/>
              <a:buChar char="▫"/>
              <a:defRPr sz="2200"/>
            </a:lvl3pPr>
            <a:lvl4pPr marL="1828343" lvl="3" indent="-368208">
              <a:spcBef>
                <a:spcPts val="0"/>
              </a:spcBef>
              <a:spcAft>
                <a:spcPts val="0"/>
              </a:spcAft>
              <a:buSzPts val="2200"/>
              <a:buChar char="▫"/>
              <a:defRPr sz="2200"/>
            </a:lvl4pPr>
            <a:lvl5pPr marL="2285429" lvl="4" indent="-368208">
              <a:spcBef>
                <a:spcPts val="0"/>
              </a:spcBef>
              <a:spcAft>
                <a:spcPts val="0"/>
              </a:spcAft>
              <a:buSzPts val="2200"/>
              <a:buChar char="○"/>
              <a:defRPr sz="2200"/>
            </a:lvl5pPr>
            <a:lvl6pPr marL="2742515" lvl="5" indent="-368208">
              <a:spcBef>
                <a:spcPts val="0"/>
              </a:spcBef>
              <a:spcAft>
                <a:spcPts val="0"/>
              </a:spcAft>
              <a:buSzPts val="2200"/>
              <a:buChar char="■"/>
              <a:defRPr sz="2200"/>
            </a:lvl6pPr>
            <a:lvl7pPr marL="3199600" lvl="6" indent="-368208">
              <a:spcBef>
                <a:spcPts val="0"/>
              </a:spcBef>
              <a:spcAft>
                <a:spcPts val="0"/>
              </a:spcAft>
              <a:buSzPts val="2200"/>
              <a:buChar char="●"/>
              <a:defRPr sz="2200"/>
            </a:lvl7pPr>
            <a:lvl8pPr marL="3656686" lvl="7" indent="-368208">
              <a:spcBef>
                <a:spcPts val="0"/>
              </a:spcBef>
              <a:spcAft>
                <a:spcPts val="0"/>
              </a:spcAft>
              <a:buSzPts val="2200"/>
              <a:buChar char="○"/>
              <a:defRPr sz="2200"/>
            </a:lvl8pPr>
            <a:lvl9pPr marL="4113771" lvl="8" indent="-368208">
              <a:spcBef>
                <a:spcPts val="0"/>
              </a:spcBef>
              <a:spcAft>
                <a:spcPts val="0"/>
              </a:spcAft>
              <a:buSzPts val="2200"/>
              <a:buChar char="■"/>
              <a:defRPr sz="2200"/>
            </a:lvl9pPr>
          </a:lstStyle>
          <a:p>
            <a:pPr lvl="0"/>
            <a:r>
              <a:rPr lang="en-US"/>
              <a:t>Click to edit Master text styles</a:t>
            </a:r>
          </a:p>
        </p:txBody>
      </p:sp>
      <p:sp>
        <p:nvSpPr>
          <p:cNvPr id="47" name="Google Shape;47;p7"/>
          <p:cNvSpPr txBox="1">
            <a:spLocks noGrp="1"/>
          </p:cNvSpPr>
          <p:nvPr>
            <p:ph type="body" idx="2"/>
          </p:nvPr>
        </p:nvSpPr>
        <p:spPr>
          <a:xfrm>
            <a:off x="5163239" y="1367175"/>
            <a:ext cx="3429893" cy="3382500"/>
          </a:xfrm>
          <a:prstGeom prst="rect">
            <a:avLst/>
          </a:prstGeom>
        </p:spPr>
        <p:txBody>
          <a:bodyPr spcFirstLastPara="1" wrap="square" lIns="91425" tIns="91425" rIns="91425" bIns="91425" anchor="t" anchorCtr="0">
            <a:noAutofit/>
          </a:bodyPr>
          <a:lstStyle>
            <a:lvl1pPr marL="457086" lvl="0" indent="-368208">
              <a:spcBef>
                <a:spcPts val="600"/>
              </a:spcBef>
              <a:spcAft>
                <a:spcPts val="0"/>
              </a:spcAft>
              <a:buSzPts val="2200"/>
              <a:buChar char="▪"/>
              <a:defRPr sz="2200">
                <a:latin typeface="+mn-lt"/>
              </a:defRPr>
            </a:lvl1pPr>
            <a:lvl2pPr marL="914171" lvl="1" indent="-368208">
              <a:spcBef>
                <a:spcPts val="0"/>
              </a:spcBef>
              <a:spcAft>
                <a:spcPts val="0"/>
              </a:spcAft>
              <a:buSzPts val="2200"/>
              <a:buChar char="▫"/>
              <a:defRPr sz="2200"/>
            </a:lvl2pPr>
            <a:lvl3pPr marL="1371257" lvl="2" indent="-368208">
              <a:spcBef>
                <a:spcPts val="0"/>
              </a:spcBef>
              <a:spcAft>
                <a:spcPts val="0"/>
              </a:spcAft>
              <a:buSzPts val="2200"/>
              <a:buChar char="▫"/>
              <a:defRPr sz="2200"/>
            </a:lvl3pPr>
            <a:lvl4pPr marL="1828343" lvl="3" indent="-368208">
              <a:spcBef>
                <a:spcPts val="0"/>
              </a:spcBef>
              <a:spcAft>
                <a:spcPts val="0"/>
              </a:spcAft>
              <a:buSzPts val="2200"/>
              <a:buChar char="▫"/>
              <a:defRPr sz="2200"/>
            </a:lvl4pPr>
            <a:lvl5pPr marL="2285429" lvl="4" indent="-368208">
              <a:spcBef>
                <a:spcPts val="0"/>
              </a:spcBef>
              <a:spcAft>
                <a:spcPts val="0"/>
              </a:spcAft>
              <a:buSzPts val="2200"/>
              <a:buChar char="○"/>
              <a:defRPr sz="2200"/>
            </a:lvl5pPr>
            <a:lvl6pPr marL="2742515" lvl="5" indent="-368208">
              <a:spcBef>
                <a:spcPts val="0"/>
              </a:spcBef>
              <a:spcAft>
                <a:spcPts val="0"/>
              </a:spcAft>
              <a:buSzPts val="2200"/>
              <a:buChar char="■"/>
              <a:defRPr sz="2200"/>
            </a:lvl6pPr>
            <a:lvl7pPr marL="3199600" lvl="6" indent="-368208">
              <a:spcBef>
                <a:spcPts val="0"/>
              </a:spcBef>
              <a:spcAft>
                <a:spcPts val="0"/>
              </a:spcAft>
              <a:buSzPts val="2200"/>
              <a:buChar char="●"/>
              <a:defRPr sz="2200"/>
            </a:lvl7pPr>
            <a:lvl8pPr marL="3656686" lvl="7" indent="-368208">
              <a:spcBef>
                <a:spcPts val="0"/>
              </a:spcBef>
              <a:spcAft>
                <a:spcPts val="0"/>
              </a:spcAft>
              <a:buSzPts val="2200"/>
              <a:buChar char="○"/>
              <a:defRPr sz="2200"/>
            </a:lvl8pPr>
            <a:lvl9pPr marL="4113771" lvl="8" indent="-368208">
              <a:spcBef>
                <a:spcPts val="0"/>
              </a:spcBef>
              <a:spcAft>
                <a:spcPts val="0"/>
              </a:spcAft>
              <a:buSzPts val="2200"/>
              <a:buChar char="■"/>
              <a:defRPr sz="2200"/>
            </a:lvl9pPr>
          </a:lstStyle>
          <a:p>
            <a:pPr lvl="0"/>
            <a:r>
              <a:rPr lang="en-US"/>
              <a:t>Click to edit Master text styles</a:t>
            </a:r>
          </a:p>
        </p:txBody>
      </p:sp>
      <p:sp>
        <p:nvSpPr>
          <p:cNvPr id="48" name="Google Shape;48;p7"/>
          <p:cNvSpPr txBox="1">
            <a:spLocks noGrp="1"/>
          </p:cNvSpPr>
          <p:nvPr>
            <p:ph type="sldNum" idx="12"/>
          </p:nvPr>
        </p:nvSpPr>
        <p:spPr>
          <a:xfrm>
            <a:off x="8750401" y="4356225"/>
            <a:ext cx="393600" cy="3936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pic>
        <p:nvPicPr>
          <p:cNvPr id="11" name="Picture 10"/>
          <p:cNvPicPr>
            <a:picLocks noChangeAspect="1"/>
          </p:cNvPicPr>
          <p:nvPr/>
        </p:nvPicPr>
        <p:blipFill>
          <a:blip r:embed="rId5"/>
          <a:stretch>
            <a:fillRect/>
          </a:stretch>
        </p:blipFill>
        <p:spPr>
          <a:xfrm>
            <a:off x="171495" y="342778"/>
            <a:ext cx="733997" cy="857348"/>
          </a:xfrm>
          <a:prstGeom prst="rect">
            <a:avLst/>
          </a:prstGeom>
        </p:spPr>
      </p:pic>
      <p:sp>
        <p:nvSpPr>
          <p:cNvPr id="45" name="Google Shape;45;p7"/>
          <p:cNvSpPr txBox="1">
            <a:spLocks noGrp="1"/>
          </p:cNvSpPr>
          <p:nvPr>
            <p:ph type="title"/>
          </p:nvPr>
        </p:nvSpPr>
        <p:spPr>
          <a:xfrm>
            <a:off x="2343761" y="393475"/>
            <a:ext cx="6406540" cy="8067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Tree>
    <p:extLst>
      <p:ext uri="{BB962C8B-B14F-4D97-AF65-F5344CB8AC3E}">
        <p14:creationId xmlns:p14="http://schemas.microsoft.com/office/powerpoint/2010/main" val="14736784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1" y="285750"/>
            <a:ext cx="4572000" cy="1143000"/>
          </a:xfrm>
          <a:prstGeom prst="rect">
            <a:avLst/>
          </a:prstGeom>
        </p:spPr>
        <p:txBody>
          <a:bodyPr/>
          <a:lstStyle>
            <a:lvl1pPr>
              <a:defRPr b="1" i="0" u="none">
                <a:solidFill>
                  <a:srgbClr val="004D75"/>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304801" y="1594246"/>
            <a:ext cx="5690028" cy="3263504"/>
          </a:xfrm>
          <a:prstGeom prst="rect">
            <a:avLst/>
          </a:prstGeo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34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lt1"/>
        </a:solidFill>
        <a:effectLst/>
      </p:bgPr>
    </p:bg>
    <p:spTree>
      <p:nvGrpSpPr>
        <p:cNvPr id="1" name="Shape 101"/>
        <p:cNvGrpSpPr/>
        <p:nvPr/>
      </p:nvGrpSpPr>
      <p:grpSpPr>
        <a:xfrm>
          <a:off x="0" y="0"/>
          <a:ext cx="0" cy="0"/>
          <a:chOff x="0" y="0"/>
          <a:chExt cx="0" cy="0"/>
        </a:xfrm>
      </p:grpSpPr>
      <p:sp>
        <p:nvSpPr>
          <p:cNvPr id="103" name="Google Shape;103;p63"/>
          <p:cNvSpPr txBox="1">
            <a:spLocks noGrp="1"/>
          </p:cNvSpPr>
          <p:nvPr>
            <p:ph type="ctrTitle"/>
          </p:nvPr>
        </p:nvSpPr>
        <p:spPr>
          <a:xfrm>
            <a:off x="3028951" y="1877617"/>
            <a:ext cx="5867915" cy="754856"/>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Aria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3"/>
          <p:cNvSpPr txBox="1">
            <a:spLocks noGrp="1"/>
          </p:cNvSpPr>
          <p:nvPr>
            <p:ph type="subTitle" idx="1"/>
          </p:nvPr>
        </p:nvSpPr>
        <p:spPr>
          <a:xfrm>
            <a:off x="3028951" y="2701530"/>
            <a:ext cx="5867915" cy="75485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dk1"/>
              </a:buClr>
              <a:buSzPts val="2400"/>
              <a:buNone/>
              <a:defRPr sz="1800"/>
            </a:lvl1pPr>
            <a:lvl2pPr lvl="1" algn="ctr">
              <a:lnSpc>
                <a:spcPct val="100000"/>
              </a:lnSpc>
              <a:spcBef>
                <a:spcPts val="75"/>
              </a:spcBef>
              <a:spcAft>
                <a:spcPts val="0"/>
              </a:spcAft>
              <a:buClr>
                <a:schemeClr val="dk1"/>
              </a:buClr>
              <a:buSzPts val="2000"/>
              <a:buNone/>
              <a:defRPr sz="1500"/>
            </a:lvl2pPr>
            <a:lvl3pPr lvl="2" algn="ctr">
              <a:lnSpc>
                <a:spcPct val="100000"/>
              </a:lnSpc>
              <a:spcBef>
                <a:spcPts val="75"/>
              </a:spcBef>
              <a:spcAft>
                <a:spcPts val="0"/>
              </a:spcAft>
              <a:buClr>
                <a:schemeClr val="dk1"/>
              </a:buClr>
              <a:buSzPts val="1800"/>
              <a:buNone/>
              <a:defRPr sz="1350"/>
            </a:lvl3pPr>
            <a:lvl4pPr lvl="3" algn="ctr">
              <a:lnSpc>
                <a:spcPct val="100000"/>
              </a:lnSpc>
              <a:spcBef>
                <a:spcPts val="75"/>
              </a:spcBef>
              <a:spcAft>
                <a:spcPts val="0"/>
              </a:spcAft>
              <a:buClr>
                <a:schemeClr val="dk1"/>
              </a:buClr>
              <a:buSzPts val="1600"/>
              <a:buNone/>
              <a:defRPr sz="1200"/>
            </a:lvl4pPr>
            <a:lvl5pPr lvl="4" algn="ctr">
              <a:lnSpc>
                <a:spcPct val="100000"/>
              </a:lnSpc>
              <a:spcBef>
                <a:spcPts val="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05" name="Google Shape;105;p6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06" name="Google Shape;106;p6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07" name="Google Shape;107;p6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868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8424" y="285750"/>
            <a:ext cx="5667375" cy="994172"/>
          </a:xfrm>
          <a:prstGeom prst="rect">
            <a:avLst/>
          </a:prstGeom>
        </p:spPr>
        <p:txBody>
          <a:bodyPr/>
          <a:lstStyle>
            <a:lvl1pPr>
              <a:defRPr b="1" i="0" u="none">
                <a:solidFill>
                  <a:srgbClr val="004D75"/>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2632246" y="1594246"/>
            <a:ext cx="5690028" cy="3263504"/>
          </a:xfrm>
          <a:prstGeom prst="rect">
            <a:avLst/>
          </a:prstGeo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52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8424" y="285750"/>
            <a:ext cx="5667375" cy="994172"/>
          </a:xfrm>
          <a:prstGeom prst="rect">
            <a:avLst/>
          </a:prstGeom>
        </p:spPr>
        <p:txBody>
          <a:bodyPr/>
          <a:lstStyle>
            <a:lvl1pPr>
              <a:defRPr b="1" i="0" u="none">
                <a:solidFill>
                  <a:srgbClr val="004D75"/>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2632246" y="1594246"/>
            <a:ext cx="5690028" cy="3263504"/>
          </a:xfrm>
          <a:prstGeom prst="rect">
            <a:avLst/>
          </a:prstGeo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6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8424" y="285750"/>
            <a:ext cx="5667375" cy="994172"/>
          </a:xfrm>
          <a:prstGeom prst="rect">
            <a:avLst/>
          </a:prstGeom>
        </p:spPr>
        <p:txBody>
          <a:bodyPr/>
          <a:lstStyle>
            <a:lvl1pPr>
              <a:defRPr b="1" i="0" u="none">
                <a:solidFill>
                  <a:schemeClr val="bg1"/>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2632246" y="1594246"/>
            <a:ext cx="5690028" cy="3263504"/>
          </a:xfrm>
          <a:prstGeom prst="rect">
            <a:avLst/>
          </a:prstGeo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50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8424" y="285750"/>
            <a:ext cx="5667375" cy="994172"/>
          </a:xfrm>
          <a:prstGeom prst="rect">
            <a:avLst/>
          </a:prstGeom>
        </p:spPr>
        <p:txBody>
          <a:bodyPr/>
          <a:lstStyle>
            <a:lvl1pPr>
              <a:defRPr b="1" i="0" u="none">
                <a:solidFill>
                  <a:schemeClr val="bg1"/>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2632246" y="1594246"/>
            <a:ext cx="5690028" cy="3263504"/>
          </a:xfrm>
          <a:prstGeom prst="rect">
            <a:avLst/>
          </a:prstGeo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49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61950"/>
            <a:ext cx="7886700" cy="773907"/>
          </a:xfrm>
          <a:prstGeom prst="rect">
            <a:avLst/>
          </a:prstGeom>
        </p:spPr>
        <p:txBody>
          <a:bodyPr anchor="b"/>
          <a:lstStyle>
            <a:lvl1pPr>
              <a:defRPr sz="4500">
                <a:latin typeface="Gill Sans MT" panose="020B0502020104020203" pitchFamily="34" charset="0"/>
              </a:defRPr>
            </a:lvl1pPr>
          </a:lstStyle>
          <a:p>
            <a:r>
              <a:rPr lang="en-US"/>
              <a:t>Click to edit Master title style</a:t>
            </a:r>
          </a:p>
        </p:txBody>
      </p:sp>
      <p:sp>
        <p:nvSpPr>
          <p:cNvPr id="3" name="Text Placeholder 2"/>
          <p:cNvSpPr>
            <a:spLocks noGrp="1"/>
          </p:cNvSpPr>
          <p:nvPr>
            <p:ph type="body" idx="1"/>
          </p:nvPr>
        </p:nvSpPr>
        <p:spPr>
          <a:xfrm>
            <a:off x="623888" y="1504950"/>
            <a:ext cx="7886700" cy="1981200"/>
          </a:xfrm>
          <a:prstGeom prst="rect">
            <a:avLst/>
          </a:prstGeom>
        </p:spPr>
        <p:txBody>
          <a:bodyPr/>
          <a:lstStyle>
            <a:lvl1pPr marL="0" indent="0">
              <a:buNone/>
              <a:defRPr sz="1800">
                <a:solidFill>
                  <a:schemeClr val="tx1">
                    <a:tint val="75000"/>
                  </a:schemeClr>
                </a:solidFill>
                <a:latin typeface="Gill Sans MT" panose="020B05020201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11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61950"/>
            <a:ext cx="7886700" cy="773907"/>
          </a:xfrm>
          <a:prstGeom prst="rect">
            <a:avLst/>
          </a:prstGeom>
        </p:spPr>
        <p:txBody>
          <a:bodyPr anchor="b"/>
          <a:lstStyle>
            <a:lvl1pPr>
              <a:defRPr sz="4500">
                <a:latin typeface="Gill Sans MT" panose="020B0502020104020203" pitchFamily="34" charset="0"/>
              </a:defRPr>
            </a:lvl1pPr>
          </a:lstStyle>
          <a:p>
            <a:r>
              <a:rPr lang="en-US"/>
              <a:t>Click to edit Master title style</a:t>
            </a:r>
          </a:p>
        </p:txBody>
      </p:sp>
      <p:sp>
        <p:nvSpPr>
          <p:cNvPr id="3" name="Text Placeholder 2"/>
          <p:cNvSpPr>
            <a:spLocks noGrp="1"/>
          </p:cNvSpPr>
          <p:nvPr>
            <p:ph type="body" idx="1"/>
          </p:nvPr>
        </p:nvSpPr>
        <p:spPr>
          <a:xfrm>
            <a:off x="623888" y="1504950"/>
            <a:ext cx="7886700" cy="1981200"/>
          </a:xfrm>
          <a:prstGeom prst="rect">
            <a:avLst/>
          </a:prstGeom>
        </p:spPr>
        <p:txBody>
          <a:bodyPr/>
          <a:lstStyle>
            <a:lvl1pPr marL="0" indent="0">
              <a:buNone/>
              <a:defRPr sz="1800">
                <a:solidFill>
                  <a:schemeClr val="tx1">
                    <a:tint val="75000"/>
                  </a:schemeClr>
                </a:solidFill>
                <a:latin typeface="Gill Sans MT" panose="020B05020201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4" name="Picture 4" descr="A picture containing drawing&#10;&#10;Description automatically generated">
            <a:extLst>
              <a:ext uri="{FF2B5EF4-FFF2-40B4-BE49-F238E27FC236}">
                <a16:creationId xmlns:a16="http://schemas.microsoft.com/office/drawing/2014/main" id="{10AEF50B-F226-4DA1-ACE8-09FC487638C1}"/>
              </a:ext>
            </a:extLst>
          </p:cNvPr>
          <p:cNvPicPr>
            <a:picLocks noChangeAspect="1"/>
          </p:cNvPicPr>
          <p:nvPr userDrawn="1"/>
        </p:nvPicPr>
        <p:blipFill>
          <a:blip r:embed="rId2"/>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338374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4" descr="A picture containing drawing&#10;&#10;Description automatically generated">
            <a:extLst>
              <a:ext uri="{FF2B5EF4-FFF2-40B4-BE49-F238E27FC236}">
                <a16:creationId xmlns:a16="http://schemas.microsoft.com/office/drawing/2014/main" id="{9FBAB32F-DCF3-4280-ABFE-C77E876FE2BF}"/>
              </a:ext>
            </a:extLst>
          </p:cNvPr>
          <p:cNvPicPr>
            <a:picLocks noChangeAspect="1"/>
          </p:cNvPicPr>
          <p:nvPr userDrawn="1"/>
        </p:nvPicPr>
        <p:blipFill>
          <a:blip r:embed="rId21"/>
          <a:stretch>
            <a:fillRect/>
          </a:stretch>
        </p:blipFill>
        <p:spPr>
          <a:xfrm>
            <a:off x="114489" y="4534244"/>
            <a:ext cx="1185451" cy="558747"/>
          </a:xfrm>
          <a:prstGeom prst="rect">
            <a:avLst/>
          </a:prstGeom>
        </p:spPr>
      </p:pic>
    </p:spTree>
    <p:extLst>
      <p:ext uri="{BB962C8B-B14F-4D97-AF65-F5344CB8AC3E}">
        <p14:creationId xmlns:p14="http://schemas.microsoft.com/office/powerpoint/2010/main" val="169769197"/>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75" r:id="rId3"/>
    <p:sldLayoutId id="2147483662" r:id="rId4"/>
    <p:sldLayoutId id="2147483678" r:id="rId5"/>
    <p:sldLayoutId id="2147483673" r:id="rId6"/>
    <p:sldLayoutId id="2147483677" r:id="rId7"/>
    <p:sldLayoutId id="214748367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9"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0" y="393475"/>
            <a:ext cx="6739500" cy="806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2pPr>
            <a:lvl3pPr lvl="2">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3pPr>
            <a:lvl4pPr lvl="3">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4pPr>
            <a:lvl5pPr lvl="4">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5pPr>
            <a:lvl6pPr lvl="5">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6pPr>
            <a:lvl7pPr lvl="6">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7pPr>
            <a:lvl8pPr lvl="7">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8pPr>
            <a:lvl9pPr lvl="8">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2"/>
              </a:buClr>
              <a:buSzPts val="2600"/>
              <a:buFont typeface="Barlow"/>
              <a:buChar char="▪"/>
              <a:defRPr sz="2600">
                <a:solidFill>
                  <a:schemeClr val="dk1"/>
                </a:solidFill>
                <a:latin typeface="Barlow"/>
                <a:ea typeface="Barlow"/>
                <a:cs typeface="Barlow"/>
                <a:sym typeface="Barlow"/>
              </a:defRPr>
            </a:lvl1pPr>
            <a:lvl2pPr marL="914400" lvl="1"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2pPr>
            <a:lvl3pPr marL="1371600" lvl="2"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3pPr>
            <a:lvl4pPr marL="1828800" lvl="3"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4pPr>
            <a:lvl5pPr marL="2286000" lvl="4"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5pPr>
            <a:lvl6pPr marL="2743200" lvl="5"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6pPr>
            <a:lvl7pPr marL="3200400" lvl="6"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7pPr>
            <a:lvl8pPr marL="3657600" lvl="7"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8pPr>
            <a:lvl9pPr marL="4114800" lvl="8"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1"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chemeClr val="lt1"/>
                </a:solidFill>
                <a:latin typeface="Barlow"/>
                <a:ea typeface="Barlow"/>
                <a:cs typeface="Barlow"/>
                <a:sym typeface="Barlow"/>
              </a:defRPr>
            </a:lvl1pPr>
            <a:lvl2pPr lvl="1" algn="ctr">
              <a:buNone/>
              <a:defRPr sz="1200" b="1">
                <a:solidFill>
                  <a:schemeClr val="lt1"/>
                </a:solidFill>
                <a:latin typeface="Barlow"/>
                <a:ea typeface="Barlow"/>
                <a:cs typeface="Barlow"/>
                <a:sym typeface="Barlow"/>
              </a:defRPr>
            </a:lvl2pPr>
            <a:lvl3pPr lvl="2" algn="ctr">
              <a:buNone/>
              <a:defRPr sz="1200" b="1">
                <a:solidFill>
                  <a:schemeClr val="lt1"/>
                </a:solidFill>
                <a:latin typeface="Barlow"/>
                <a:ea typeface="Barlow"/>
                <a:cs typeface="Barlow"/>
                <a:sym typeface="Barlow"/>
              </a:defRPr>
            </a:lvl3pPr>
            <a:lvl4pPr lvl="3" algn="ctr">
              <a:buNone/>
              <a:defRPr sz="1200" b="1">
                <a:solidFill>
                  <a:schemeClr val="lt1"/>
                </a:solidFill>
                <a:latin typeface="Barlow"/>
                <a:ea typeface="Barlow"/>
                <a:cs typeface="Barlow"/>
                <a:sym typeface="Barlow"/>
              </a:defRPr>
            </a:lvl4pPr>
            <a:lvl5pPr lvl="4" algn="ctr">
              <a:buNone/>
              <a:defRPr sz="1200" b="1">
                <a:solidFill>
                  <a:schemeClr val="lt1"/>
                </a:solidFill>
                <a:latin typeface="Barlow"/>
                <a:ea typeface="Barlow"/>
                <a:cs typeface="Barlow"/>
                <a:sym typeface="Barlow"/>
              </a:defRPr>
            </a:lvl5pPr>
            <a:lvl6pPr lvl="5" algn="ctr">
              <a:buNone/>
              <a:defRPr sz="1200" b="1">
                <a:solidFill>
                  <a:schemeClr val="lt1"/>
                </a:solidFill>
                <a:latin typeface="Barlow"/>
                <a:ea typeface="Barlow"/>
                <a:cs typeface="Barlow"/>
                <a:sym typeface="Barlow"/>
              </a:defRPr>
            </a:lvl6pPr>
            <a:lvl7pPr lvl="6" algn="ctr">
              <a:buNone/>
              <a:defRPr sz="1200" b="1">
                <a:solidFill>
                  <a:schemeClr val="lt1"/>
                </a:solidFill>
                <a:latin typeface="Barlow"/>
                <a:ea typeface="Barlow"/>
                <a:cs typeface="Barlow"/>
                <a:sym typeface="Barlow"/>
              </a:defRPr>
            </a:lvl7pPr>
            <a:lvl8pPr lvl="7" algn="ctr">
              <a:buNone/>
              <a:defRPr sz="1200" b="1">
                <a:solidFill>
                  <a:schemeClr val="lt1"/>
                </a:solidFill>
                <a:latin typeface="Barlow"/>
                <a:ea typeface="Barlow"/>
                <a:cs typeface="Barlow"/>
                <a:sym typeface="Barlow"/>
              </a:defRPr>
            </a:lvl8pPr>
            <a:lvl9pPr lvl="8" algn="ctr">
              <a:buNone/>
              <a:defRPr sz="1200" b="1">
                <a:solidFill>
                  <a:schemeClr val="lt1"/>
                </a:solidFill>
                <a:latin typeface="Barlow"/>
                <a:ea typeface="Barlow"/>
                <a:cs typeface="Barlow"/>
                <a:sym typeface="Barlow"/>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254076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p:fade thruBlk="1"/>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reaterwashingtonpartnership.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www.cesmii.org/ecosystem/smart-manufacturing-innovation-centers/" TargetMode="External"/><Relationship Id="rId4" Type="http://schemas.openxmlformats.org/officeDocument/2006/relationships/hyperlink" Target="https://www.uschamberfoundation.org/talent-pipeline-managemen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D65A146_41654433.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AEC07-C258-4492-B403-77EAA6885B01}"/>
              </a:ext>
            </a:extLst>
          </p:cNvPr>
          <p:cNvSpPr>
            <a:spLocks noGrp="1"/>
          </p:cNvSpPr>
          <p:nvPr>
            <p:ph type="title"/>
          </p:nvPr>
        </p:nvSpPr>
        <p:spPr>
          <a:xfrm>
            <a:off x="573300" y="808350"/>
            <a:ext cx="7886700" cy="773907"/>
          </a:xfrm>
        </p:spPr>
        <p:txBody>
          <a:bodyPr>
            <a:normAutofit fontScale="90000"/>
          </a:bodyPr>
          <a:lstStyle/>
          <a:p>
            <a:br>
              <a:rPr lang="en-US" sz="4400">
                <a:effectLst/>
                <a:latin typeface="Calibri" panose="020F0502020204030204" pitchFamily="34" charset="0"/>
                <a:ea typeface="Calibri" panose="020F0502020204030204" pitchFamily="34" charset="0"/>
              </a:rPr>
            </a:br>
            <a:br>
              <a:rPr lang="en-US" sz="4400">
                <a:effectLst/>
                <a:latin typeface="Calibri" panose="020F0502020204030204" pitchFamily="34" charset="0"/>
                <a:ea typeface="Calibri" panose="020F0502020204030204" pitchFamily="34" charset="0"/>
              </a:rPr>
            </a:br>
            <a:br>
              <a:rPr lang="en-US" sz="1800">
                <a:effectLst/>
                <a:latin typeface="Calibri" panose="020F0502020204030204" pitchFamily="34" charset="0"/>
                <a:ea typeface="Calibri" panose="020F0502020204030204" pitchFamily="34" charset="0"/>
              </a:rPr>
            </a:br>
            <a:endParaRPr lang="en-US" dirty="0"/>
          </a:p>
        </p:txBody>
      </p:sp>
      <p:sp>
        <p:nvSpPr>
          <p:cNvPr id="5" name="Text Placeholder 4">
            <a:extLst>
              <a:ext uri="{FF2B5EF4-FFF2-40B4-BE49-F238E27FC236}">
                <a16:creationId xmlns:a16="http://schemas.microsoft.com/office/drawing/2014/main" id="{6A5C082E-C246-C02C-207C-EF44DEAEEDAE}"/>
              </a:ext>
            </a:extLst>
          </p:cNvPr>
          <p:cNvSpPr>
            <a:spLocks noGrp="1"/>
          </p:cNvSpPr>
          <p:nvPr>
            <p:ph type="body" idx="1"/>
          </p:nvPr>
        </p:nvSpPr>
        <p:spPr>
          <a:xfrm>
            <a:off x="469624" y="204703"/>
            <a:ext cx="7886700" cy="1981200"/>
          </a:xfrm>
        </p:spPr>
        <p:txBody>
          <a:bodyPr>
            <a:normAutofit/>
          </a:bodyPr>
          <a:lstStyle/>
          <a:p>
            <a:pPr algn="ctr"/>
            <a:endParaRPr lang="en-US" sz="3200" b="1" dirty="0">
              <a:solidFill>
                <a:srgbClr val="004D75"/>
              </a:solidFill>
              <a:effectLst/>
              <a:latin typeface="Calibri" panose="020F0502020204030204" pitchFamily="34" charset="0"/>
              <a:ea typeface="Calibri" panose="020F0502020204030204" pitchFamily="34" charset="0"/>
            </a:endParaRPr>
          </a:p>
          <a:p>
            <a:pPr algn="ctr"/>
            <a:r>
              <a:rPr lang="en-US" sz="3200" b="1" dirty="0">
                <a:solidFill>
                  <a:srgbClr val="004D75"/>
                </a:solidFill>
                <a:latin typeface="Calibri" panose="020F0502020204030204" pitchFamily="34" charset="0"/>
                <a:ea typeface="Calibri" panose="020F0502020204030204" pitchFamily="34" charset="0"/>
              </a:rPr>
              <a:t>Engaging with the ASEE Corporate Member Council (CMC)</a:t>
            </a:r>
          </a:p>
          <a:p>
            <a:pPr algn="ctr"/>
            <a:endParaRPr lang="en-US" sz="3200" b="1" dirty="0">
              <a:solidFill>
                <a:srgbClr val="004D75"/>
              </a:solidFill>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65C3D5C1-49B3-7245-DEEA-3EDC2ECF3DCA}"/>
              </a:ext>
            </a:extLst>
          </p:cNvPr>
          <p:cNvPicPr>
            <a:picLocks noChangeAspect="1"/>
          </p:cNvPicPr>
          <p:nvPr/>
        </p:nvPicPr>
        <p:blipFill rotWithShape="1">
          <a:blip r:embed="rId3"/>
          <a:srcRect l="14546" t="18478" r="52496" b="26330"/>
          <a:stretch/>
        </p:blipFill>
        <p:spPr>
          <a:xfrm>
            <a:off x="723309" y="2405684"/>
            <a:ext cx="1199747" cy="1130100"/>
          </a:xfrm>
          <a:prstGeom prst="rect">
            <a:avLst/>
          </a:prstGeom>
        </p:spPr>
      </p:pic>
      <p:sp>
        <p:nvSpPr>
          <p:cNvPr id="3" name="TextBox 2">
            <a:extLst>
              <a:ext uri="{FF2B5EF4-FFF2-40B4-BE49-F238E27FC236}">
                <a16:creationId xmlns:a16="http://schemas.microsoft.com/office/drawing/2014/main" id="{8BBB1661-2DE1-21C0-A64E-9AFB650F1DDD}"/>
              </a:ext>
            </a:extLst>
          </p:cNvPr>
          <p:cNvSpPr txBox="1"/>
          <p:nvPr/>
        </p:nvSpPr>
        <p:spPr>
          <a:xfrm>
            <a:off x="573300" y="3675328"/>
            <a:ext cx="1994830" cy="1246495"/>
          </a:xfrm>
          <a:prstGeom prst="rect">
            <a:avLst/>
          </a:prstGeom>
          <a:noFill/>
        </p:spPr>
        <p:txBody>
          <a:bodyPr wrap="square" rtlCol="0">
            <a:spAutoFit/>
          </a:bodyPr>
          <a:lstStyle/>
          <a:p>
            <a:r>
              <a:rPr lang="en-US" dirty="0"/>
              <a:t>P.J. Boardman</a:t>
            </a:r>
          </a:p>
          <a:p>
            <a:r>
              <a:rPr lang="en-US" sz="1200" dirty="0"/>
              <a:t>Director, STEM Outreach and Workforce Development, MathWorks</a:t>
            </a:r>
          </a:p>
          <a:p>
            <a:r>
              <a:rPr lang="en-US" sz="1200" dirty="0"/>
              <a:t>Chair of ASEE-CMC</a:t>
            </a:r>
          </a:p>
          <a:p>
            <a:endParaRPr lang="en-US" sz="900" dirty="0"/>
          </a:p>
        </p:txBody>
      </p:sp>
      <p:pic>
        <p:nvPicPr>
          <p:cNvPr id="6" name="Picture 5">
            <a:extLst>
              <a:ext uri="{FF2B5EF4-FFF2-40B4-BE49-F238E27FC236}">
                <a16:creationId xmlns:a16="http://schemas.microsoft.com/office/drawing/2014/main" id="{93A917A1-9BE6-FAA3-E1D8-F08C9AAB2C8E}"/>
              </a:ext>
            </a:extLst>
          </p:cNvPr>
          <p:cNvPicPr>
            <a:picLocks noChangeAspect="1"/>
          </p:cNvPicPr>
          <p:nvPr/>
        </p:nvPicPr>
        <p:blipFill>
          <a:blip r:embed="rId4"/>
          <a:stretch>
            <a:fillRect/>
          </a:stretch>
        </p:blipFill>
        <p:spPr>
          <a:xfrm>
            <a:off x="2635574" y="2405684"/>
            <a:ext cx="1205630" cy="1130100"/>
          </a:xfrm>
          <a:prstGeom prst="rect">
            <a:avLst/>
          </a:prstGeom>
        </p:spPr>
      </p:pic>
      <p:sp>
        <p:nvSpPr>
          <p:cNvPr id="7" name="TextBox 6">
            <a:extLst>
              <a:ext uri="{FF2B5EF4-FFF2-40B4-BE49-F238E27FC236}">
                <a16:creationId xmlns:a16="http://schemas.microsoft.com/office/drawing/2014/main" id="{F2F4FD84-3283-77E4-590F-1906BF21FDB7}"/>
              </a:ext>
            </a:extLst>
          </p:cNvPr>
          <p:cNvSpPr txBox="1"/>
          <p:nvPr/>
        </p:nvSpPr>
        <p:spPr>
          <a:xfrm>
            <a:off x="6616853" y="3655014"/>
            <a:ext cx="2665087" cy="553998"/>
          </a:xfrm>
          <a:prstGeom prst="rect">
            <a:avLst/>
          </a:prstGeom>
          <a:noFill/>
        </p:spPr>
        <p:txBody>
          <a:bodyPr wrap="square" rtlCol="0">
            <a:spAutoFit/>
          </a:bodyPr>
          <a:lstStyle/>
          <a:p>
            <a:r>
              <a:rPr lang="en-US" dirty="0"/>
              <a:t>Dr. Jacqueline El-Sayed</a:t>
            </a:r>
          </a:p>
          <a:p>
            <a:r>
              <a:rPr lang="en-US" sz="1200" dirty="0"/>
              <a:t>CEO, ASEE</a:t>
            </a:r>
          </a:p>
        </p:txBody>
      </p:sp>
      <p:pic>
        <p:nvPicPr>
          <p:cNvPr id="8" name="Picture 7">
            <a:extLst>
              <a:ext uri="{FF2B5EF4-FFF2-40B4-BE49-F238E27FC236}">
                <a16:creationId xmlns:a16="http://schemas.microsoft.com/office/drawing/2014/main" id="{1A4D62E1-DDA0-02D3-F494-48890DF38F2F}"/>
              </a:ext>
            </a:extLst>
          </p:cNvPr>
          <p:cNvPicPr>
            <a:picLocks noChangeAspect="1"/>
          </p:cNvPicPr>
          <p:nvPr/>
        </p:nvPicPr>
        <p:blipFill rotWithShape="1">
          <a:blip r:embed="rId5"/>
          <a:srcRect l="25075" t="4760" r="22848" b="6815"/>
          <a:stretch/>
        </p:blipFill>
        <p:spPr>
          <a:xfrm>
            <a:off x="4735857" y="2405684"/>
            <a:ext cx="1183201" cy="1130100"/>
          </a:xfrm>
          <a:prstGeom prst="rect">
            <a:avLst/>
          </a:prstGeom>
        </p:spPr>
      </p:pic>
      <p:sp>
        <p:nvSpPr>
          <p:cNvPr id="9" name="TextBox 8">
            <a:extLst>
              <a:ext uri="{FF2B5EF4-FFF2-40B4-BE49-F238E27FC236}">
                <a16:creationId xmlns:a16="http://schemas.microsoft.com/office/drawing/2014/main" id="{2CDC7302-093C-3622-76CF-C2C4A9484EA2}"/>
              </a:ext>
            </a:extLst>
          </p:cNvPr>
          <p:cNvSpPr txBox="1"/>
          <p:nvPr/>
        </p:nvSpPr>
        <p:spPr>
          <a:xfrm>
            <a:off x="4187435" y="3660733"/>
            <a:ext cx="2665087" cy="923330"/>
          </a:xfrm>
          <a:prstGeom prst="rect">
            <a:avLst/>
          </a:prstGeom>
          <a:noFill/>
        </p:spPr>
        <p:txBody>
          <a:bodyPr wrap="square">
            <a:spAutoFit/>
          </a:bodyPr>
          <a:lstStyle/>
          <a:p>
            <a:pPr marR="0" lvl="0">
              <a:spcBef>
                <a:spcPts val="0"/>
              </a:spcBef>
              <a:spcAft>
                <a:spcPts val="0"/>
              </a:spcAft>
            </a:pPr>
            <a:r>
              <a:rPr lang="en-US" dirty="0"/>
              <a:t>      Dr. Gregory Triplett </a:t>
            </a:r>
          </a:p>
          <a:p>
            <a:pPr marR="0" lvl="0">
              <a:spcBef>
                <a:spcPts val="0"/>
              </a:spcBef>
              <a:spcAft>
                <a:spcPts val="0"/>
              </a:spcAft>
            </a:pPr>
            <a:r>
              <a:rPr lang="en-US" sz="1200" dirty="0"/>
              <a:t>         Dean, School of Science and</a:t>
            </a:r>
          </a:p>
          <a:p>
            <a:pPr marR="0" lvl="0">
              <a:spcBef>
                <a:spcPts val="0"/>
              </a:spcBef>
              <a:spcAft>
                <a:spcPts val="0"/>
              </a:spcAft>
            </a:pPr>
            <a:r>
              <a:rPr lang="en-US" sz="1200" dirty="0"/>
              <a:t>         Engineering</a:t>
            </a:r>
          </a:p>
          <a:p>
            <a:pPr marR="0" lvl="0">
              <a:spcBef>
                <a:spcPts val="0"/>
              </a:spcBef>
              <a:spcAft>
                <a:spcPts val="0"/>
              </a:spcAft>
            </a:pPr>
            <a:r>
              <a:rPr lang="en-US" sz="1200" dirty="0"/>
              <a:t>         Saint Louis University </a:t>
            </a:r>
          </a:p>
        </p:txBody>
      </p:sp>
      <p:sp>
        <p:nvSpPr>
          <p:cNvPr id="12" name="TextBox 11">
            <a:extLst>
              <a:ext uri="{FF2B5EF4-FFF2-40B4-BE49-F238E27FC236}">
                <a16:creationId xmlns:a16="http://schemas.microsoft.com/office/drawing/2014/main" id="{5101DC14-563C-E369-7E00-AF9AF7204B95}"/>
              </a:ext>
            </a:extLst>
          </p:cNvPr>
          <p:cNvSpPr txBox="1"/>
          <p:nvPr/>
        </p:nvSpPr>
        <p:spPr>
          <a:xfrm>
            <a:off x="2568130" y="3660733"/>
            <a:ext cx="1776726" cy="1384995"/>
          </a:xfrm>
          <a:prstGeom prst="rect">
            <a:avLst/>
          </a:prstGeom>
          <a:noFill/>
        </p:spPr>
        <p:txBody>
          <a:bodyPr wrap="square" rtlCol="0">
            <a:spAutoFit/>
          </a:bodyPr>
          <a:lstStyle/>
          <a:p>
            <a:r>
              <a:rPr lang="en-US" dirty="0"/>
              <a:t>Jordan Clarke</a:t>
            </a:r>
          </a:p>
          <a:p>
            <a:r>
              <a:rPr lang="en-US" sz="1200" dirty="0"/>
              <a:t>Senior Manager, Workforce Strategy &amp; Leadership Development </a:t>
            </a:r>
          </a:p>
          <a:p>
            <a:r>
              <a:rPr lang="en-US" sz="1200" dirty="0"/>
              <a:t>The Boeing Company</a:t>
            </a:r>
          </a:p>
          <a:p>
            <a:endParaRPr lang="en-US" dirty="0"/>
          </a:p>
        </p:txBody>
      </p:sp>
      <p:pic>
        <p:nvPicPr>
          <p:cNvPr id="16" name="Picture 15">
            <a:extLst>
              <a:ext uri="{FF2B5EF4-FFF2-40B4-BE49-F238E27FC236}">
                <a16:creationId xmlns:a16="http://schemas.microsoft.com/office/drawing/2014/main" id="{91F07468-3848-900D-D686-04EB2D1BFD62}"/>
              </a:ext>
            </a:extLst>
          </p:cNvPr>
          <p:cNvPicPr>
            <a:picLocks noChangeAspect="1"/>
          </p:cNvPicPr>
          <p:nvPr/>
        </p:nvPicPr>
        <p:blipFill>
          <a:blip r:embed="rId6"/>
          <a:stretch>
            <a:fillRect/>
          </a:stretch>
        </p:blipFill>
        <p:spPr>
          <a:xfrm>
            <a:off x="7007087" y="2411402"/>
            <a:ext cx="1108273" cy="1118663"/>
          </a:xfrm>
          <a:prstGeom prst="rect">
            <a:avLst/>
          </a:prstGeom>
        </p:spPr>
      </p:pic>
    </p:spTree>
    <p:extLst>
      <p:ext uri="{BB962C8B-B14F-4D97-AF65-F5344CB8AC3E}">
        <p14:creationId xmlns:p14="http://schemas.microsoft.com/office/powerpoint/2010/main" val="1230754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0"/>
          <p:cNvSpPr/>
          <p:nvPr/>
        </p:nvSpPr>
        <p:spPr>
          <a:xfrm>
            <a:off x="0" y="7460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10"/>
          <p:cNvSpPr txBox="1">
            <a:spLocks noGrp="1"/>
          </p:cNvSpPr>
          <p:nvPr>
            <p:ph type="title"/>
          </p:nvPr>
        </p:nvSpPr>
        <p:spPr>
          <a:xfrm>
            <a:off x="170920" y="775373"/>
            <a:ext cx="2954766" cy="4187344"/>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University as a Service</a:t>
            </a:r>
            <a:endParaRPr sz="4000" b="0" i="0" u="none" strike="noStrike" cap="none" dirty="0">
              <a:solidFill>
                <a:schemeClr val="dk1"/>
              </a:solidFill>
              <a:latin typeface="Calibri"/>
              <a:ea typeface="Calibri"/>
              <a:cs typeface="Calibri"/>
              <a:sym typeface="Calibri"/>
            </a:endParaRPr>
          </a:p>
        </p:txBody>
      </p:sp>
      <p:cxnSp>
        <p:nvCxnSpPr>
          <p:cNvPr id="301" name="Google Shape;301;p10"/>
          <p:cNvCxnSpPr/>
          <p:nvPr/>
        </p:nvCxnSpPr>
        <p:spPr>
          <a:xfrm>
            <a:off x="3212753" y="855320"/>
            <a:ext cx="0" cy="4288180"/>
          </a:xfrm>
          <a:prstGeom prst="straightConnector1">
            <a:avLst/>
          </a:prstGeom>
          <a:noFill/>
          <a:ln w="25400" cap="sq" cmpd="sng">
            <a:solidFill>
              <a:schemeClr val="accent1"/>
            </a:solidFill>
            <a:prstDash val="solid"/>
            <a:bevel/>
            <a:headEnd type="none" w="sm" len="sm"/>
            <a:tailEnd type="none" w="sm" len="sm"/>
          </a:ln>
        </p:spPr>
      </p:cxnSp>
      <p:grpSp>
        <p:nvGrpSpPr>
          <p:cNvPr id="302" name="Google Shape;302;p10"/>
          <p:cNvGrpSpPr/>
          <p:nvPr/>
        </p:nvGrpSpPr>
        <p:grpSpPr>
          <a:xfrm>
            <a:off x="3236533" y="805034"/>
            <a:ext cx="5786112" cy="4188140"/>
            <a:chOff x="-102688" y="1934"/>
            <a:chExt cx="4871536" cy="4188140"/>
          </a:xfrm>
        </p:grpSpPr>
        <p:sp>
          <p:nvSpPr>
            <p:cNvPr id="303" name="Google Shape;303;p10"/>
            <p:cNvSpPr/>
            <p:nvPr/>
          </p:nvSpPr>
          <p:spPr>
            <a:xfrm>
              <a:off x="936789" y="1934"/>
              <a:ext cx="3747159" cy="1001947"/>
            </a:xfrm>
            <a:prstGeom prst="rect">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0"/>
            <p:cNvSpPr txBox="1"/>
            <p:nvPr/>
          </p:nvSpPr>
          <p:spPr>
            <a:xfrm>
              <a:off x="998143" y="31992"/>
              <a:ext cx="3747159" cy="1001947"/>
            </a:xfrm>
            <a:prstGeom prst="rect">
              <a:avLst/>
            </a:prstGeom>
            <a:noFill/>
            <a:ln>
              <a:noFill/>
            </a:ln>
          </p:spPr>
          <p:txBody>
            <a:bodyPr spcFirstLastPara="1" wrap="square" lIns="72700" tIns="254475" rIns="72700" bIns="254475"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Provide multiple on-ramps and off-ramps for programs of study throughout a learner’s career</a:t>
              </a:r>
              <a:endParaRPr/>
            </a:p>
          </p:txBody>
        </p:sp>
        <p:sp>
          <p:nvSpPr>
            <p:cNvPr id="305" name="Google Shape;305;p10"/>
            <p:cNvSpPr/>
            <p:nvPr/>
          </p:nvSpPr>
          <p:spPr>
            <a:xfrm>
              <a:off x="0" y="1934"/>
              <a:ext cx="936789" cy="1001947"/>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0"/>
            <p:cNvSpPr txBox="1"/>
            <p:nvPr/>
          </p:nvSpPr>
          <p:spPr>
            <a:xfrm>
              <a:off x="0" y="1934"/>
              <a:ext cx="936789" cy="1001947"/>
            </a:xfrm>
            <a:prstGeom prst="rect">
              <a:avLst/>
            </a:prstGeom>
            <a:noFill/>
            <a:ln>
              <a:noFill/>
            </a:ln>
          </p:spPr>
          <p:txBody>
            <a:bodyPr spcFirstLastPara="1" wrap="square" lIns="49550" tIns="98950" rIns="49550" bIns="989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a:solidFill>
                    <a:schemeClr val="lt1"/>
                  </a:solidFill>
                  <a:latin typeface="Calibri"/>
                  <a:ea typeface="Calibri"/>
                  <a:cs typeface="Calibri"/>
                  <a:sym typeface="Calibri"/>
                </a:rPr>
                <a:t>Diversify</a:t>
              </a:r>
              <a:endParaRPr/>
            </a:p>
          </p:txBody>
        </p:sp>
        <p:sp>
          <p:nvSpPr>
            <p:cNvPr id="307" name="Google Shape;307;p10"/>
            <p:cNvSpPr/>
            <p:nvPr/>
          </p:nvSpPr>
          <p:spPr>
            <a:xfrm>
              <a:off x="936789" y="1063998"/>
              <a:ext cx="3747159" cy="1001947"/>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0"/>
            <p:cNvSpPr txBox="1"/>
            <p:nvPr/>
          </p:nvSpPr>
          <p:spPr>
            <a:xfrm>
              <a:off x="1007172" y="1091155"/>
              <a:ext cx="3747159" cy="1001947"/>
            </a:xfrm>
            <a:prstGeom prst="rect">
              <a:avLst/>
            </a:prstGeom>
            <a:noFill/>
            <a:ln>
              <a:noFill/>
            </a:ln>
          </p:spPr>
          <p:txBody>
            <a:bodyPr spcFirstLastPara="1" wrap="square" lIns="72700" tIns="254475" rIns="72700" bIns="254475"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Collaborate with secondary education providers (e.g., dual enrollment programs to speed access to postsecondary degree programs and employment)</a:t>
              </a:r>
              <a:endParaRPr dirty="0"/>
            </a:p>
          </p:txBody>
        </p:sp>
        <p:sp>
          <p:nvSpPr>
            <p:cNvPr id="309" name="Google Shape;309;p10"/>
            <p:cNvSpPr/>
            <p:nvPr/>
          </p:nvSpPr>
          <p:spPr>
            <a:xfrm>
              <a:off x="0" y="1063998"/>
              <a:ext cx="936789" cy="1001947"/>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0"/>
            <p:cNvSpPr txBox="1"/>
            <p:nvPr/>
          </p:nvSpPr>
          <p:spPr>
            <a:xfrm>
              <a:off x="0" y="1063998"/>
              <a:ext cx="936789" cy="1001947"/>
            </a:xfrm>
            <a:prstGeom prst="rect">
              <a:avLst/>
            </a:prstGeom>
            <a:noFill/>
            <a:ln>
              <a:noFill/>
            </a:ln>
          </p:spPr>
          <p:txBody>
            <a:bodyPr spcFirstLastPara="1" wrap="square" lIns="49550" tIns="98950" rIns="49550" bIns="989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a:solidFill>
                    <a:schemeClr val="lt1"/>
                  </a:solidFill>
                  <a:latin typeface="Calibri"/>
                  <a:ea typeface="Calibri"/>
                  <a:cs typeface="Calibri"/>
                  <a:sym typeface="Calibri"/>
                </a:rPr>
                <a:t>Connect</a:t>
              </a:r>
              <a:endParaRPr/>
            </a:p>
          </p:txBody>
        </p:sp>
        <p:sp>
          <p:nvSpPr>
            <p:cNvPr id="311" name="Google Shape;311;p10"/>
            <p:cNvSpPr/>
            <p:nvPr/>
          </p:nvSpPr>
          <p:spPr>
            <a:xfrm>
              <a:off x="936789" y="2126063"/>
              <a:ext cx="3747159" cy="1001947"/>
            </a:xfrm>
            <a:prstGeom prst="rect">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0"/>
            <p:cNvSpPr txBox="1"/>
            <p:nvPr/>
          </p:nvSpPr>
          <p:spPr>
            <a:xfrm>
              <a:off x="1007172" y="2126063"/>
              <a:ext cx="3624451" cy="1001947"/>
            </a:xfrm>
            <a:prstGeom prst="rect">
              <a:avLst/>
            </a:prstGeom>
            <a:noFill/>
            <a:ln>
              <a:noFill/>
            </a:ln>
          </p:spPr>
          <p:txBody>
            <a:bodyPr spcFirstLastPara="1" wrap="square" lIns="72700" tIns="254475" rIns="72700" bIns="254475"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Deepen alignment with non-baccalaureate-granting post-secondary providers (e.g., articulation agreements with community colleges to ensure credit transfer)</a:t>
              </a:r>
              <a:endParaRPr dirty="0"/>
            </a:p>
          </p:txBody>
        </p:sp>
        <p:sp>
          <p:nvSpPr>
            <p:cNvPr id="313" name="Google Shape;313;p10"/>
            <p:cNvSpPr/>
            <p:nvPr/>
          </p:nvSpPr>
          <p:spPr>
            <a:xfrm>
              <a:off x="0" y="2126063"/>
              <a:ext cx="936789" cy="1001947"/>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0"/>
            <p:cNvSpPr txBox="1"/>
            <p:nvPr/>
          </p:nvSpPr>
          <p:spPr>
            <a:xfrm>
              <a:off x="-102688" y="2139641"/>
              <a:ext cx="1165590" cy="1001947"/>
            </a:xfrm>
            <a:prstGeom prst="rect">
              <a:avLst/>
            </a:prstGeom>
            <a:noFill/>
            <a:ln>
              <a:noFill/>
            </a:ln>
          </p:spPr>
          <p:txBody>
            <a:bodyPr spcFirstLastPara="1" wrap="square" lIns="49550" tIns="98950" rIns="49550" bIns="989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dirty="0">
                  <a:solidFill>
                    <a:schemeClr val="lt1"/>
                  </a:solidFill>
                  <a:latin typeface="Calibri"/>
                  <a:ea typeface="Calibri"/>
                  <a:cs typeface="Calibri"/>
                  <a:sym typeface="Calibri"/>
                </a:rPr>
                <a:t>Coordinate</a:t>
              </a:r>
              <a:endParaRPr dirty="0"/>
            </a:p>
          </p:txBody>
        </p:sp>
        <p:sp>
          <p:nvSpPr>
            <p:cNvPr id="315" name="Google Shape;315;p10"/>
            <p:cNvSpPr/>
            <p:nvPr/>
          </p:nvSpPr>
          <p:spPr>
            <a:xfrm>
              <a:off x="936789" y="3188127"/>
              <a:ext cx="3747159" cy="1001947"/>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0"/>
            <p:cNvSpPr txBox="1"/>
            <p:nvPr/>
          </p:nvSpPr>
          <p:spPr>
            <a:xfrm>
              <a:off x="1021689" y="3160970"/>
              <a:ext cx="3747159" cy="1001947"/>
            </a:xfrm>
            <a:prstGeom prst="rect">
              <a:avLst/>
            </a:prstGeom>
            <a:noFill/>
            <a:ln>
              <a:noFill/>
            </a:ln>
          </p:spPr>
          <p:txBody>
            <a:bodyPr spcFirstLastPara="1" wrap="square" lIns="72700" tIns="254475" rIns="72700" bIns="254475"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Maintain ongoing relationships with alumni to return for graduate programs, certificates, and specialized training in partnership with their employers</a:t>
              </a:r>
              <a:endParaRPr dirty="0"/>
            </a:p>
          </p:txBody>
        </p:sp>
        <p:sp>
          <p:nvSpPr>
            <p:cNvPr id="317" name="Google Shape;317;p10"/>
            <p:cNvSpPr/>
            <p:nvPr/>
          </p:nvSpPr>
          <p:spPr>
            <a:xfrm>
              <a:off x="0" y="3188127"/>
              <a:ext cx="936789" cy="1001947"/>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0"/>
            <p:cNvSpPr txBox="1"/>
            <p:nvPr/>
          </p:nvSpPr>
          <p:spPr>
            <a:xfrm>
              <a:off x="0" y="3188127"/>
              <a:ext cx="936789" cy="1001947"/>
            </a:xfrm>
            <a:prstGeom prst="rect">
              <a:avLst/>
            </a:prstGeom>
            <a:noFill/>
            <a:ln>
              <a:noFill/>
            </a:ln>
          </p:spPr>
          <p:txBody>
            <a:bodyPr spcFirstLastPara="1" wrap="square" lIns="49550" tIns="98950" rIns="49550" bIns="989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a:solidFill>
                    <a:schemeClr val="lt1"/>
                  </a:solidFill>
                  <a:latin typeface="Calibri"/>
                  <a:ea typeface="Calibri"/>
                  <a:cs typeface="Calibri"/>
                  <a:sym typeface="Calibri"/>
                </a:rPr>
                <a:t>Retain</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11"/>
          <p:cNvSpPr/>
          <p:nvPr/>
        </p:nvSpPr>
        <p:spPr>
          <a:xfrm flipH="1">
            <a:off x="6432540" y="2501900"/>
            <a:ext cx="2468880" cy="24003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1"/>
          <p:cNvSpPr/>
          <p:nvPr/>
        </p:nvSpPr>
        <p:spPr>
          <a:xfrm>
            <a:off x="481330" y="467456"/>
            <a:ext cx="8178790" cy="4205911"/>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1"/>
          <p:cNvSpPr txBox="1">
            <a:spLocks noGrp="1"/>
          </p:cNvSpPr>
          <p:nvPr>
            <p:ph type="title"/>
          </p:nvPr>
        </p:nvSpPr>
        <p:spPr>
          <a:xfrm>
            <a:off x="806825" y="891477"/>
            <a:ext cx="2241175" cy="3360545"/>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Multi-sector collaboration</a:t>
            </a:r>
            <a:endParaRPr sz="2800" b="0" i="0" u="none" strike="noStrike" cap="none">
              <a:solidFill>
                <a:schemeClr val="dk1"/>
              </a:solidFill>
              <a:latin typeface="Calibri"/>
              <a:ea typeface="Calibri"/>
              <a:cs typeface="Calibri"/>
              <a:sym typeface="Calibri"/>
            </a:endParaRPr>
          </a:p>
        </p:txBody>
      </p:sp>
      <p:cxnSp>
        <p:nvCxnSpPr>
          <p:cNvPr id="327" name="Google Shape;327;p11"/>
          <p:cNvCxnSpPr/>
          <p:nvPr/>
        </p:nvCxnSpPr>
        <p:spPr>
          <a:xfrm>
            <a:off x="3490722" y="1389647"/>
            <a:ext cx="0" cy="2427371"/>
          </a:xfrm>
          <a:prstGeom prst="straightConnector1">
            <a:avLst/>
          </a:prstGeom>
          <a:noFill/>
          <a:ln w="19050" cap="sq" cmpd="sng">
            <a:solidFill>
              <a:srgbClr val="3F3F3F"/>
            </a:solidFill>
            <a:prstDash val="solid"/>
            <a:miter lim="800000"/>
            <a:headEnd type="none" w="sm" len="sm"/>
            <a:tailEnd type="none" w="sm" len="sm"/>
          </a:ln>
        </p:spPr>
      </p:cxnSp>
      <p:sp>
        <p:nvSpPr>
          <p:cNvPr id="328" name="Google Shape;328;p11"/>
          <p:cNvSpPr txBox="1">
            <a:spLocks noGrp="1"/>
          </p:cNvSpPr>
          <p:nvPr>
            <p:ph type="body" idx="1"/>
          </p:nvPr>
        </p:nvSpPr>
        <p:spPr>
          <a:xfrm>
            <a:off x="3579027" y="663437"/>
            <a:ext cx="3995530" cy="38166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None/>
            </a:pPr>
            <a:r>
              <a:rPr lang="en-US" sz="1700" dirty="0"/>
              <a:t>Consider these l</a:t>
            </a:r>
            <a:r>
              <a:rPr lang="en-US" sz="1700" b="0" i="0" u="none" strike="noStrike" cap="none" dirty="0">
                <a:solidFill>
                  <a:schemeClr val="dk1"/>
                </a:solidFill>
                <a:latin typeface="Calibri"/>
                <a:ea typeface="Calibri"/>
                <a:cs typeface="Calibri"/>
                <a:sym typeface="Calibri"/>
              </a:rPr>
              <a:t>ong-term strategic planni</a:t>
            </a:r>
            <a:r>
              <a:rPr lang="en-US" sz="1700" dirty="0"/>
              <a:t>ng partnership models</a:t>
            </a:r>
            <a:r>
              <a:rPr lang="en-US" sz="1700" b="0" i="0" u="none" strike="noStrike" cap="none" dirty="0">
                <a:solidFill>
                  <a:schemeClr val="dk1"/>
                </a:solidFill>
                <a:latin typeface="Calibri"/>
                <a:ea typeface="Calibri"/>
                <a:cs typeface="Calibri"/>
                <a:sym typeface="Calibri"/>
              </a:rPr>
              <a:t>:</a:t>
            </a:r>
            <a:endParaRPr sz="1700" b="0" i="0" u="none" strike="noStrike" cap="none"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800" dirty="0"/>
          </a:p>
          <a:p>
            <a:pPr marL="342900" marR="0" lvl="1" indent="-228600" algn="l" rtl="0">
              <a:lnSpc>
                <a:spcPct val="90000"/>
              </a:lnSpc>
              <a:spcBef>
                <a:spcPts val="500"/>
              </a:spcBef>
              <a:spcAft>
                <a:spcPts val="0"/>
              </a:spcAft>
              <a:buClr>
                <a:schemeClr val="dk1"/>
              </a:buClr>
              <a:buSzPts val="1400"/>
              <a:buFont typeface="Arial"/>
              <a:buChar char="•"/>
            </a:pPr>
            <a:r>
              <a:rPr lang="en-US" sz="14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Greater Washington Partnership </a:t>
            </a:r>
            <a:r>
              <a:rPr lang="en-US" sz="1400" b="0" i="0" u="none" strike="noStrike" cap="none" dirty="0">
                <a:solidFill>
                  <a:schemeClr val="dk1"/>
                </a:solidFill>
                <a:latin typeface="Calibri"/>
                <a:ea typeface="Calibri"/>
                <a:cs typeface="Calibri"/>
                <a:sym typeface="Calibri"/>
              </a:rPr>
              <a:t>- a “super-regional” collaboration to execute a long-range economic growth strategy for the 7</a:t>
            </a:r>
            <a:r>
              <a:rPr lang="en-US" sz="1400" b="0" i="0" u="none" strike="noStrike" cap="none" baseline="30000" dirty="0">
                <a:solidFill>
                  <a:schemeClr val="dk1"/>
                </a:solidFill>
                <a:latin typeface="Calibri"/>
                <a:ea typeface="Calibri"/>
                <a:cs typeface="Calibri"/>
                <a:sym typeface="Calibri"/>
              </a:rPr>
              <a:t>th</a:t>
            </a:r>
            <a:r>
              <a:rPr lang="en-US" sz="1400" b="0" i="0" u="none" strike="noStrike" cap="none" dirty="0">
                <a:solidFill>
                  <a:schemeClr val="dk1"/>
                </a:solidFill>
                <a:latin typeface="Calibri"/>
                <a:ea typeface="Calibri"/>
                <a:cs typeface="Calibri"/>
                <a:sym typeface="Calibri"/>
              </a:rPr>
              <a:t> largest regional economy in the world</a:t>
            </a:r>
            <a:endParaRPr dirty="0"/>
          </a:p>
          <a:p>
            <a:pPr marL="342900" marR="0" lvl="1" indent="-228600" algn="l" rtl="0">
              <a:lnSpc>
                <a:spcPct val="90000"/>
              </a:lnSpc>
              <a:spcBef>
                <a:spcPts val="500"/>
              </a:spcBef>
              <a:spcAft>
                <a:spcPts val="0"/>
              </a:spcAft>
              <a:buClr>
                <a:schemeClr val="dk1"/>
              </a:buClr>
              <a:buSzPts val="1400"/>
              <a:buFont typeface="Arial"/>
              <a:buChar char="•"/>
            </a:pPr>
            <a:r>
              <a:rPr lang="en-US" sz="1400" b="1"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Talent Pipeline Management </a:t>
            </a:r>
            <a:r>
              <a:rPr lang="en-US" sz="1400" b="0" i="0" u="none" strike="noStrike" cap="none" dirty="0">
                <a:solidFill>
                  <a:schemeClr val="dk1"/>
                </a:solidFill>
                <a:latin typeface="Calibri"/>
                <a:ea typeface="Calibri"/>
                <a:cs typeface="Calibri"/>
                <a:sym typeface="Calibri"/>
              </a:rPr>
              <a:t>A US Chamber of Commerce Foundation program to help companies plan for sourcing their talent the same way they plan for other essential inputs and resources</a:t>
            </a:r>
            <a:endParaRPr dirty="0"/>
          </a:p>
          <a:p>
            <a:pPr marL="342900" marR="0" lvl="1" indent="-228600" algn="l" rtl="0">
              <a:lnSpc>
                <a:spcPct val="90000"/>
              </a:lnSpc>
              <a:spcBef>
                <a:spcPts val="500"/>
              </a:spcBef>
              <a:spcAft>
                <a:spcPts val="0"/>
              </a:spcAft>
              <a:buClr>
                <a:schemeClr val="dk1"/>
              </a:buClr>
              <a:buSzPts val="1400"/>
              <a:buFont typeface="Arial"/>
              <a:buChar char="•"/>
            </a:pPr>
            <a:r>
              <a:rPr lang="en-US" sz="1400" b="1"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Smart Manufacturing Innovation Centers</a:t>
            </a:r>
            <a:r>
              <a:rPr lang="en-US" sz="14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400" b="0" i="0" u="none" strike="noStrike" cap="none" dirty="0">
                <a:solidFill>
                  <a:schemeClr val="dk1"/>
                </a:solidFill>
                <a:latin typeface="Calibri"/>
                <a:ea typeface="Calibri"/>
                <a:cs typeface="Calibri"/>
                <a:sym typeface="Calibri"/>
              </a:rPr>
              <a:t>– industry-university partnerships to create centers of excellence that focus on building industry-specific Smart Manufacturing ecosystems. </a:t>
            </a:r>
            <a:endParaRPr dirty="0"/>
          </a:p>
          <a:p>
            <a:pPr marL="0" lvl="0" indent="63500" algn="l" rtl="0">
              <a:lnSpc>
                <a:spcPct val="90000"/>
              </a:lnSpc>
              <a:spcBef>
                <a:spcPts val="1000"/>
              </a:spcBef>
              <a:spcAft>
                <a:spcPts val="0"/>
              </a:spcAft>
              <a:buClr>
                <a:schemeClr val="dk1"/>
              </a:buClr>
              <a:buSzPts val="1000"/>
              <a:buNone/>
            </a:pPr>
            <a:endParaRPr sz="1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12"/>
          <p:cNvSpPr/>
          <p:nvPr/>
        </p:nvSpPr>
        <p:spPr>
          <a:xfrm flipH="1">
            <a:off x="6432540" y="2501900"/>
            <a:ext cx="2468880" cy="24003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12"/>
          <p:cNvSpPr/>
          <p:nvPr/>
        </p:nvSpPr>
        <p:spPr>
          <a:xfrm>
            <a:off x="481330" y="467456"/>
            <a:ext cx="8178790" cy="4205911"/>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12"/>
          <p:cNvSpPr txBox="1">
            <a:spLocks noGrp="1"/>
          </p:cNvSpPr>
          <p:nvPr>
            <p:ph type="title"/>
          </p:nvPr>
        </p:nvSpPr>
        <p:spPr>
          <a:xfrm>
            <a:off x="806825" y="891477"/>
            <a:ext cx="2290407" cy="3360545"/>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Customization at scale</a:t>
            </a:r>
            <a:endParaRPr sz="2800" b="0" i="0" u="none" strike="noStrike" cap="none">
              <a:solidFill>
                <a:schemeClr val="dk1"/>
              </a:solidFill>
              <a:latin typeface="Calibri"/>
              <a:ea typeface="Calibri"/>
              <a:cs typeface="Calibri"/>
              <a:sym typeface="Calibri"/>
            </a:endParaRPr>
          </a:p>
        </p:txBody>
      </p:sp>
      <p:cxnSp>
        <p:nvCxnSpPr>
          <p:cNvPr id="337" name="Google Shape;337;p12"/>
          <p:cNvCxnSpPr/>
          <p:nvPr/>
        </p:nvCxnSpPr>
        <p:spPr>
          <a:xfrm>
            <a:off x="3490722" y="1389647"/>
            <a:ext cx="0" cy="2427371"/>
          </a:xfrm>
          <a:prstGeom prst="straightConnector1">
            <a:avLst/>
          </a:prstGeom>
          <a:noFill/>
          <a:ln w="19050" cap="sq" cmpd="sng">
            <a:solidFill>
              <a:srgbClr val="3F3F3F"/>
            </a:solidFill>
            <a:prstDash val="solid"/>
            <a:miter lim="800000"/>
            <a:headEnd type="none" w="sm" len="sm"/>
            <a:tailEnd type="none" w="sm" len="sm"/>
          </a:ln>
        </p:spPr>
      </p:cxnSp>
      <p:sp>
        <p:nvSpPr>
          <p:cNvPr id="338" name="Google Shape;338;p12"/>
          <p:cNvSpPr txBox="1">
            <a:spLocks noGrp="1"/>
          </p:cNvSpPr>
          <p:nvPr>
            <p:ph type="body" idx="1"/>
          </p:nvPr>
        </p:nvSpPr>
        <p:spPr>
          <a:xfrm>
            <a:off x="3581125" y="751725"/>
            <a:ext cx="4281600" cy="37674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ct val="62962"/>
              <a:buFont typeface="Arial"/>
              <a:buNone/>
            </a:pPr>
            <a:r>
              <a:rPr lang="en-US" sz="2223" b="0" i="0" u="none" strike="noStrike" cap="none" dirty="0">
                <a:solidFill>
                  <a:schemeClr val="dk1"/>
                </a:solidFill>
                <a:latin typeface="Calibri"/>
                <a:ea typeface="Calibri"/>
                <a:cs typeface="Calibri"/>
                <a:sym typeface="Calibri"/>
              </a:rPr>
              <a:t>Evolve program design from 1:many to many:1</a:t>
            </a:r>
            <a:endParaRPr sz="2223"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56937"/>
              <a:buFont typeface="Arial"/>
              <a:buNone/>
            </a:pPr>
            <a:endParaRPr sz="2458" dirty="0"/>
          </a:p>
          <a:p>
            <a:pPr marL="0" marR="0" lvl="0" indent="-5714" algn="l" rtl="0">
              <a:lnSpc>
                <a:spcPct val="90000"/>
              </a:lnSpc>
              <a:spcBef>
                <a:spcPts val="1000"/>
              </a:spcBef>
              <a:spcAft>
                <a:spcPts val="0"/>
              </a:spcAft>
              <a:buClr>
                <a:schemeClr val="dk1"/>
              </a:buClr>
              <a:buSzPct val="100000"/>
              <a:buFont typeface="Arial"/>
              <a:buChar char="-"/>
            </a:pPr>
            <a:r>
              <a:rPr lang="en-US" sz="1752" b="0" i="0" u="none" strike="noStrike" cap="none" dirty="0">
                <a:solidFill>
                  <a:schemeClr val="dk1"/>
                </a:solidFill>
                <a:latin typeface="Calibri"/>
                <a:ea typeface="Calibri"/>
                <a:cs typeface="Calibri"/>
                <a:sym typeface="Calibri"/>
              </a:rPr>
              <a:t>Adopt greater use of </a:t>
            </a:r>
            <a:r>
              <a:rPr lang="en-US" sz="1752" b="1" i="0" u="none" strike="noStrike" cap="none" dirty="0" err="1">
                <a:solidFill>
                  <a:schemeClr val="dk1"/>
                </a:solidFill>
                <a:latin typeface="Calibri"/>
                <a:ea typeface="Calibri"/>
                <a:cs typeface="Calibri"/>
                <a:sym typeface="Calibri"/>
              </a:rPr>
              <a:t>microcredentials</a:t>
            </a:r>
            <a:r>
              <a:rPr lang="en-US" sz="1752" b="0" i="0" u="none" strike="noStrike" cap="none" dirty="0">
                <a:solidFill>
                  <a:schemeClr val="dk1"/>
                </a:solidFill>
                <a:latin typeface="Calibri"/>
                <a:ea typeface="Calibri"/>
                <a:cs typeface="Calibri"/>
                <a:sym typeface="Calibri"/>
              </a:rPr>
              <a:t> to enable learners to build stackable and portable records of individual learning achievement</a:t>
            </a:r>
            <a:endParaRPr sz="3152" dirty="0"/>
          </a:p>
          <a:p>
            <a:pPr marL="0" marR="0" lvl="0" indent="-5714" algn="l" rtl="0">
              <a:lnSpc>
                <a:spcPct val="90000"/>
              </a:lnSpc>
              <a:spcBef>
                <a:spcPts val="1000"/>
              </a:spcBef>
              <a:spcAft>
                <a:spcPts val="0"/>
              </a:spcAft>
              <a:buClr>
                <a:schemeClr val="dk1"/>
              </a:buClr>
              <a:buSzPct val="100000"/>
              <a:buFont typeface="Arial"/>
              <a:buChar char="-"/>
            </a:pPr>
            <a:r>
              <a:rPr lang="en-US" sz="1752" b="0" i="0" u="none" strike="noStrike" cap="none" dirty="0">
                <a:solidFill>
                  <a:schemeClr val="dk1"/>
                </a:solidFill>
                <a:latin typeface="Calibri"/>
                <a:ea typeface="Calibri"/>
                <a:cs typeface="Calibri"/>
                <a:sym typeface="Calibri"/>
              </a:rPr>
              <a:t>Grant credit to incoming students based on demonstrated </a:t>
            </a:r>
            <a:r>
              <a:rPr lang="en-US" sz="1752" b="1" i="0" u="none" strike="noStrike" cap="none" dirty="0">
                <a:solidFill>
                  <a:schemeClr val="dk1"/>
                </a:solidFill>
                <a:latin typeface="Calibri"/>
                <a:ea typeface="Calibri"/>
                <a:cs typeface="Calibri"/>
                <a:sym typeface="Calibri"/>
              </a:rPr>
              <a:t>competencies</a:t>
            </a:r>
            <a:r>
              <a:rPr lang="en-US" sz="1752" b="0" i="0" u="none" strike="noStrike" cap="none" dirty="0">
                <a:solidFill>
                  <a:schemeClr val="dk1"/>
                </a:solidFill>
                <a:latin typeface="Calibri"/>
                <a:ea typeface="Calibri"/>
                <a:cs typeface="Calibri"/>
                <a:sym typeface="Calibri"/>
              </a:rPr>
              <a:t> rather than prior course completion</a:t>
            </a:r>
            <a:endParaRPr sz="3152" dirty="0"/>
          </a:p>
          <a:p>
            <a:pPr marL="0" marR="0" lvl="0" indent="-5714" algn="l" rtl="0">
              <a:lnSpc>
                <a:spcPct val="90000"/>
              </a:lnSpc>
              <a:spcBef>
                <a:spcPts val="1000"/>
              </a:spcBef>
              <a:spcAft>
                <a:spcPts val="0"/>
              </a:spcAft>
              <a:buClr>
                <a:schemeClr val="dk1"/>
              </a:buClr>
              <a:buSzPct val="100000"/>
              <a:buFont typeface="Arial"/>
              <a:buChar char="-"/>
            </a:pPr>
            <a:r>
              <a:rPr lang="en-US" sz="1752" b="0" i="0" u="none" strike="noStrike" cap="none" dirty="0">
                <a:solidFill>
                  <a:schemeClr val="dk1"/>
                </a:solidFill>
                <a:latin typeface="Calibri"/>
                <a:ea typeface="Calibri"/>
                <a:cs typeface="Calibri"/>
                <a:sym typeface="Calibri"/>
              </a:rPr>
              <a:t>Provide more options for </a:t>
            </a:r>
            <a:r>
              <a:rPr lang="en-US" sz="1752" b="1" i="0" u="none" strike="noStrike" cap="none" dirty="0">
                <a:solidFill>
                  <a:schemeClr val="dk1"/>
                </a:solidFill>
                <a:latin typeface="Calibri"/>
                <a:ea typeface="Calibri"/>
                <a:cs typeface="Calibri"/>
                <a:sym typeface="Calibri"/>
              </a:rPr>
              <a:t>internships and co-op </a:t>
            </a:r>
            <a:r>
              <a:rPr lang="en-US" sz="1752" b="0" i="0" u="none" strike="noStrike" cap="none" dirty="0">
                <a:solidFill>
                  <a:schemeClr val="dk1"/>
                </a:solidFill>
                <a:latin typeface="Calibri"/>
                <a:ea typeface="Calibri"/>
                <a:cs typeface="Calibri"/>
                <a:sym typeface="Calibri"/>
              </a:rPr>
              <a:t>work for credit</a:t>
            </a:r>
            <a:endParaRPr sz="3152" dirty="0"/>
          </a:p>
          <a:p>
            <a:pPr marL="0" marR="0" lvl="0" indent="-5714" algn="l" rtl="0">
              <a:lnSpc>
                <a:spcPct val="90000"/>
              </a:lnSpc>
              <a:spcBef>
                <a:spcPts val="1000"/>
              </a:spcBef>
              <a:spcAft>
                <a:spcPts val="0"/>
              </a:spcAft>
              <a:buClr>
                <a:schemeClr val="dk1"/>
              </a:buClr>
              <a:buSzPct val="100000"/>
              <a:buFont typeface="Arial"/>
              <a:buChar char="-"/>
            </a:pPr>
            <a:r>
              <a:rPr lang="en-US" sz="1752" b="0" i="0" u="none" strike="noStrike" cap="none" dirty="0">
                <a:solidFill>
                  <a:schemeClr val="dk1"/>
                </a:solidFill>
                <a:latin typeface="Calibri"/>
                <a:ea typeface="Calibri"/>
                <a:cs typeface="Calibri"/>
                <a:sym typeface="Calibri"/>
              </a:rPr>
              <a:t>Partner more closely with </a:t>
            </a:r>
            <a:r>
              <a:rPr lang="en-US" sz="1752" b="1" i="0" u="none" strike="noStrike" cap="none" dirty="0">
                <a:solidFill>
                  <a:schemeClr val="dk1"/>
                </a:solidFill>
                <a:latin typeface="Calibri"/>
                <a:ea typeface="Calibri"/>
                <a:cs typeface="Calibri"/>
                <a:sym typeface="Calibri"/>
              </a:rPr>
              <a:t>employers</a:t>
            </a:r>
            <a:r>
              <a:rPr lang="en-US" sz="1752" b="0" i="0" u="none" strike="noStrike" cap="none" dirty="0">
                <a:solidFill>
                  <a:schemeClr val="dk1"/>
                </a:solidFill>
                <a:latin typeface="Calibri"/>
                <a:ea typeface="Calibri"/>
                <a:cs typeface="Calibri"/>
                <a:sym typeface="Calibri"/>
              </a:rPr>
              <a:t> on course and program design</a:t>
            </a:r>
            <a:endParaRPr sz="3152" dirty="0"/>
          </a:p>
          <a:p>
            <a:pPr marL="0" marR="0" lvl="0" indent="-5714" algn="l" rtl="0">
              <a:lnSpc>
                <a:spcPct val="90000"/>
              </a:lnSpc>
              <a:spcBef>
                <a:spcPts val="1000"/>
              </a:spcBef>
              <a:spcAft>
                <a:spcPts val="0"/>
              </a:spcAft>
              <a:buClr>
                <a:schemeClr val="dk1"/>
              </a:buClr>
              <a:buSzPct val="100000"/>
              <a:buFont typeface="Arial"/>
              <a:buChar char="-"/>
            </a:pPr>
            <a:r>
              <a:rPr lang="en-US" sz="1752" b="0" i="0" u="none" strike="noStrike" cap="none" dirty="0">
                <a:solidFill>
                  <a:schemeClr val="dk1"/>
                </a:solidFill>
                <a:latin typeface="Calibri"/>
                <a:ea typeface="Calibri"/>
                <a:cs typeface="Calibri"/>
                <a:sym typeface="Calibri"/>
              </a:rPr>
              <a:t>Allow more flexible timelines for </a:t>
            </a:r>
            <a:r>
              <a:rPr lang="en-US" sz="1752" b="1" i="0" u="none" strike="noStrike" cap="none" dirty="0">
                <a:solidFill>
                  <a:schemeClr val="dk1"/>
                </a:solidFill>
                <a:latin typeface="Calibri"/>
                <a:ea typeface="Calibri"/>
                <a:cs typeface="Calibri"/>
                <a:sym typeface="Calibri"/>
              </a:rPr>
              <a:t>stopping and restarting </a:t>
            </a:r>
            <a:r>
              <a:rPr lang="en-US" sz="1752" b="0" i="0" u="none" strike="noStrike" cap="none" dirty="0">
                <a:solidFill>
                  <a:schemeClr val="dk1"/>
                </a:solidFill>
                <a:latin typeface="Calibri"/>
                <a:ea typeface="Calibri"/>
                <a:cs typeface="Calibri"/>
                <a:sym typeface="Calibri"/>
              </a:rPr>
              <a:t>programs</a:t>
            </a:r>
            <a:endParaRPr sz="1352"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0" y="1049957"/>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20C0D-9CBA-9E25-543E-DFA6C1E266C2}"/>
              </a:ext>
            </a:extLst>
          </p:cNvPr>
          <p:cNvSpPr>
            <a:spLocks noGrp="1"/>
          </p:cNvSpPr>
          <p:nvPr>
            <p:ph type="title"/>
          </p:nvPr>
        </p:nvSpPr>
        <p:spPr>
          <a:xfrm>
            <a:off x="350041" y="440141"/>
            <a:ext cx="2401025" cy="2540623"/>
          </a:xfrm>
        </p:spPr>
        <p:txBody>
          <a:bodyPr vert="horz" lIns="91440" tIns="45720" rIns="91440" bIns="45720" rtlCol="0" anchor="b">
            <a:normAutofit/>
          </a:bodyPr>
          <a:lstStyle/>
          <a:p>
            <a:pPr algn="r" defTabSz="914400"/>
            <a:r>
              <a:rPr lang="en-US" sz="3000" kern="1200">
                <a:solidFill>
                  <a:srgbClr val="FFFFFF"/>
                </a:solidFill>
                <a:latin typeface="+mj-lt"/>
                <a:ea typeface="+mj-ea"/>
                <a:cs typeface="+mj-cs"/>
              </a:rPr>
              <a:t>ASEE CIEC- Conference for Industry and Education Collaboration</a:t>
            </a:r>
          </a:p>
        </p:txBody>
      </p:sp>
      <p:sp>
        <p:nvSpPr>
          <p:cNvPr id="7" name="TextBox 6">
            <a:extLst>
              <a:ext uri="{FF2B5EF4-FFF2-40B4-BE49-F238E27FC236}">
                <a16:creationId xmlns:a16="http://schemas.microsoft.com/office/drawing/2014/main" id="{C62EDC5B-EF89-1C49-EE93-9121EBFCC800}"/>
              </a:ext>
            </a:extLst>
          </p:cNvPr>
          <p:cNvSpPr txBox="1"/>
          <p:nvPr/>
        </p:nvSpPr>
        <p:spPr>
          <a:xfrm>
            <a:off x="3436368" y="557858"/>
            <a:ext cx="2268977" cy="415953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dirty="0"/>
              <a:t>O</a:t>
            </a:r>
            <a:r>
              <a:rPr lang="en-US" sz="1300" b="0" i="0" dirty="0">
                <a:effectLst/>
              </a:rPr>
              <a:t>rganized by the Cooperative and Experiential Education Division (CEED), the College Industry Partnership Division (CIPD), the Continuing Professional Development Division (CPDD), and the Engineering Technology Division (ETD)</a:t>
            </a:r>
          </a:p>
          <a:p>
            <a:pPr indent="-228600">
              <a:lnSpc>
                <a:spcPct val="90000"/>
              </a:lnSpc>
              <a:spcAft>
                <a:spcPts val="600"/>
              </a:spcAft>
              <a:buFont typeface="Arial" panose="020B0604020202020204" pitchFamily="34" charset="0"/>
              <a:buChar char="•"/>
            </a:pPr>
            <a:r>
              <a:rPr lang="en-US" sz="1300" dirty="0"/>
              <a:t>A</a:t>
            </a:r>
            <a:r>
              <a:rPr lang="en-US" sz="1300" b="0" i="0" dirty="0">
                <a:effectLst/>
              </a:rPr>
              <a:t>nnual conference has been a place for workshops</a:t>
            </a:r>
            <a:r>
              <a:rPr lang="en-US" sz="1300" dirty="0"/>
              <a:t> </a:t>
            </a:r>
            <a:r>
              <a:rPr lang="en-US" sz="1300" b="0" i="0" dirty="0">
                <a:effectLst/>
              </a:rPr>
              <a:t>and panels emphasizing the long and mutually beneficial partnerships among education, industry, and government.</a:t>
            </a:r>
          </a:p>
        </p:txBody>
      </p:sp>
      <p:pic>
        <p:nvPicPr>
          <p:cNvPr id="4" name="Picture 3">
            <a:extLst>
              <a:ext uri="{FF2B5EF4-FFF2-40B4-BE49-F238E27FC236}">
                <a16:creationId xmlns:a16="http://schemas.microsoft.com/office/drawing/2014/main" id="{1E1D8EF1-8F68-6AA0-8AB4-29479F68DD67}"/>
              </a:ext>
            </a:extLst>
          </p:cNvPr>
          <p:cNvPicPr>
            <a:picLocks noChangeAspect="1"/>
          </p:cNvPicPr>
          <p:nvPr/>
        </p:nvPicPr>
        <p:blipFill>
          <a:blip r:embed="rId3"/>
          <a:stretch>
            <a:fillRect/>
          </a:stretch>
        </p:blipFill>
        <p:spPr>
          <a:xfrm>
            <a:off x="6002907" y="1093298"/>
            <a:ext cx="3097430" cy="395837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3ACD66B-2B13-C938-EB0A-B145D33C9916}"/>
              </a:ext>
            </a:extLst>
          </p:cNvPr>
          <p:cNvSpPr txBox="1"/>
          <p:nvPr/>
        </p:nvSpPr>
        <p:spPr>
          <a:xfrm>
            <a:off x="6568855" y="37623"/>
            <a:ext cx="1965533" cy="1055674"/>
          </a:xfrm>
          <a:prstGeom prst="rect">
            <a:avLst/>
          </a:prstGeom>
          <a:solidFill>
            <a:srgbClr val="C00000"/>
          </a:solidFill>
        </p:spPr>
        <p:txBody>
          <a:bodyPr wrap="square" rtlCol="0">
            <a:spAutoFit/>
          </a:bodyPr>
          <a:lstStyle/>
          <a:p>
            <a:pPr algn="ctr">
              <a:lnSpc>
                <a:spcPct val="90000"/>
              </a:lnSpc>
              <a:spcAft>
                <a:spcPts val="600"/>
              </a:spcAft>
            </a:pPr>
            <a:r>
              <a:rPr lang="en-US" sz="1600" b="1" dirty="0">
                <a:solidFill>
                  <a:schemeClr val="bg1"/>
                </a:solidFill>
              </a:rPr>
              <a:t>Join us next year 2/5-2/7/25 </a:t>
            </a:r>
          </a:p>
          <a:p>
            <a:pPr algn="ctr">
              <a:lnSpc>
                <a:spcPct val="90000"/>
              </a:lnSpc>
              <a:spcAft>
                <a:spcPts val="600"/>
              </a:spcAft>
            </a:pPr>
            <a:r>
              <a:rPr lang="en-US" sz="1600" b="1" dirty="0">
                <a:solidFill>
                  <a:schemeClr val="bg1"/>
                </a:solidFill>
              </a:rPr>
              <a:t>Henderson City, Nevada </a:t>
            </a:r>
          </a:p>
        </p:txBody>
      </p:sp>
    </p:spTree>
    <p:extLst>
      <p:ext uri="{BB962C8B-B14F-4D97-AF65-F5344CB8AC3E}">
        <p14:creationId xmlns:p14="http://schemas.microsoft.com/office/powerpoint/2010/main" val="90462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8886" y="479460"/>
            <a:ext cx="51435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4905" y="296405"/>
            <a:ext cx="4759657"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6680" y="2114225"/>
            <a:ext cx="1876484"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18752" y="639595"/>
            <a:ext cx="51435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614065" y="846373"/>
            <a:ext cx="3238727"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EA6015-D686-0E38-3945-1EE628BEE4EA}"/>
              </a:ext>
            </a:extLst>
          </p:cNvPr>
          <p:cNvSpPr>
            <a:spLocks noGrp="1"/>
          </p:cNvSpPr>
          <p:nvPr>
            <p:ph type="title"/>
          </p:nvPr>
        </p:nvSpPr>
        <p:spPr>
          <a:xfrm>
            <a:off x="619797" y="440141"/>
            <a:ext cx="3172575" cy="2540623"/>
          </a:xfrm>
        </p:spPr>
        <p:txBody>
          <a:bodyPr anchor="b">
            <a:normAutofit/>
          </a:bodyPr>
          <a:lstStyle/>
          <a:p>
            <a:pPr algn="r"/>
            <a:r>
              <a:rPr lang="en-US" sz="3000">
                <a:solidFill>
                  <a:srgbClr val="FFFFFF"/>
                </a:solidFill>
              </a:rPr>
              <a:t>CMC Excellence in Engineering Education Collaboration Award</a:t>
            </a:r>
          </a:p>
        </p:txBody>
      </p:sp>
      <p:sp>
        <p:nvSpPr>
          <p:cNvPr id="4" name="Rectangle 1">
            <a:extLst>
              <a:ext uri="{FF2B5EF4-FFF2-40B4-BE49-F238E27FC236}">
                <a16:creationId xmlns:a16="http://schemas.microsoft.com/office/drawing/2014/main" id="{A4A13488-596C-4E5F-BFB1-CADE890E9AA2}"/>
              </a:ext>
            </a:extLst>
          </p:cNvPr>
          <p:cNvSpPr>
            <a:spLocks noGrp="1" noChangeArrowheads="1"/>
          </p:cNvSpPr>
          <p:nvPr>
            <p:ph idx="1"/>
          </p:nvPr>
        </p:nvSpPr>
        <p:spPr bwMode="auto">
          <a:xfrm>
            <a:off x="4877368" y="487110"/>
            <a:ext cx="3646835" cy="4159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defTabSz="914400" eaLnBrk="0" fontAlgn="base" hangingPunct="0">
              <a:spcBef>
                <a:spcPct val="0"/>
              </a:spcBef>
              <a:spcAft>
                <a:spcPts val="600"/>
              </a:spcAft>
            </a:pPr>
            <a:r>
              <a:rPr kumimoji="0" lang="en-US" altLang="en-US" sz="1100" b="0" i="0" u="none" strike="noStrike" cap="none" normalizeH="0" baseline="0">
                <a:ln>
                  <a:noFill/>
                </a:ln>
                <a:effectLst/>
                <a:latin typeface="Arial" panose="020B0604020202020204" pitchFamily="34" charset="0"/>
              </a:rPr>
              <a:t>This award program </a:t>
            </a:r>
            <a:r>
              <a:rPr kumimoji="0" lang="en-US" altLang="en-US" sz="1100" i="0" u="none" strike="noStrike" cap="none" normalizeH="0" baseline="0">
                <a:ln>
                  <a:noFill/>
                </a:ln>
                <a:effectLst/>
                <a:latin typeface="Arial" panose="020B0604020202020204" pitchFamily="34" charset="0"/>
              </a:rPr>
              <a:t>recognizes CMC member </a:t>
            </a:r>
            <a:r>
              <a:rPr kumimoji="0" lang="en-US" altLang="en-US" sz="1100" b="1" i="0" u="none" strike="noStrike" cap="none" normalizeH="0" baseline="0">
                <a:ln>
                  <a:noFill/>
                </a:ln>
                <a:effectLst/>
                <a:latin typeface="Arial" panose="020B0604020202020204" pitchFamily="34" charset="0"/>
              </a:rPr>
              <a:t>companies that demonstrate best practices in their collaborative efforts with education to enhance engineering education</a:t>
            </a:r>
            <a:r>
              <a:rPr kumimoji="0" lang="en-US" altLang="en-US" sz="1100" b="0" i="0" u="none" strike="noStrike" cap="none" normalizeH="0" baseline="0">
                <a:ln>
                  <a:noFill/>
                </a:ln>
                <a:effectLst/>
                <a:latin typeface="Arial" panose="020B0604020202020204" pitchFamily="34" charset="0"/>
              </a:rPr>
              <a:t>. Companies will be recognized for their excellence and innovation in one or both of the following:</a:t>
            </a:r>
          </a:p>
          <a:p>
            <a:pPr marL="342900" lvl="1" indent="0" defTabSz="914400" eaLnBrk="0" fontAlgn="base" hangingPunct="0">
              <a:spcBef>
                <a:spcPct val="0"/>
              </a:spcBef>
              <a:spcAft>
                <a:spcPts val="600"/>
              </a:spcAft>
              <a:buFontTx/>
              <a:buChar char="•"/>
            </a:pPr>
            <a:r>
              <a:rPr kumimoji="0" lang="en-US" altLang="en-US" sz="1100" b="0" i="0" u="none" strike="noStrike" cap="none" normalizeH="0" baseline="0">
                <a:ln>
                  <a:noFill/>
                </a:ln>
                <a:effectLst/>
                <a:latin typeface="Arial" panose="020B0604020202020204" pitchFamily="34" charset="0"/>
              </a:rPr>
              <a:t>collegiate level engineering and technology education </a:t>
            </a:r>
          </a:p>
          <a:p>
            <a:pPr marL="342900" lvl="1" indent="0" defTabSz="914400" eaLnBrk="0" fontAlgn="base" hangingPunct="0">
              <a:spcBef>
                <a:spcPct val="0"/>
              </a:spcBef>
              <a:spcAft>
                <a:spcPts val="600"/>
              </a:spcAft>
              <a:buFontTx/>
              <a:buChar char="•"/>
            </a:pPr>
            <a:r>
              <a:rPr kumimoji="0" lang="en-US" altLang="en-US" sz="1100" b="0" i="0" u="none" strike="noStrike" cap="none" normalizeH="0" baseline="0">
                <a:ln>
                  <a:noFill/>
                </a:ln>
                <a:effectLst/>
                <a:latin typeface="Arial" panose="020B0604020202020204" pitchFamily="34" charset="0"/>
              </a:rPr>
              <a:t>pre-college (k-12/k-16) programs that inspire interest in science, technology, engineering, and math. </a:t>
            </a:r>
          </a:p>
          <a:p>
            <a:pPr defTabSz="914400" eaLnBrk="0" fontAlgn="base" hangingPunct="0">
              <a:spcBef>
                <a:spcPct val="0"/>
              </a:spcBef>
              <a:spcAft>
                <a:spcPts val="600"/>
              </a:spcAft>
            </a:pPr>
            <a:r>
              <a:rPr kumimoji="0" lang="en-US" altLang="en-US" sz="1100" b="1" i="0" u="none" strike="noStrike" cap="none" normalizeH="0" baseline="0">
                <a:ln>
                  <a:noFill/>
                </a:ln>
                <a:effectLst/>
                <a:latin typeface="Arial" panose="020B0604020202020204" pitchFamily="34" charset="0"/>
              </a:rPr>
              <a:t>Priority in judging will be given to programs and activities that extend beyond the general business and marketing objectives of member companies</a:t>
            </a:r>
            <a:r>
              <a:rPr kumimoji="0" lang="en-US" altLang="en-US" sz="1100" b="0" i="0" u="none" strike="noStrike" cap="none" normalizeH="0" baseline="0">
                <a:ln>
                  <a:noFill/>
                </a:ln>
                <a:effectLst/>
                <a:latin typeface="Arial" panose="020B0604020202020204" pitchFamily="34" charset="0"/>
              </a:rPr>
              <a:t>. For instance, a program involving active collaboration in educational activities involving a company and its employees with university faculty or students would be judged more favorably than a general marketing program in support of a product or service targeting universities as its market. More than one award may be given.</a:t>
            </a:r>
          </a:p>
          <a:p>
            <a:pPr defTabSz="914400" eaLnBrk="0" fontAlgn="base" hangingPunct="0">
              <a:spcBef>
                <a:spcPct val="0"/>
              </a:spcBef>
              <a:spcAft>
                <a:spcPts val="600"/>
              </a:spcAft>
            </a:pPr>
            <a:r>
              <a:rPr kumimoji="0" lang="en-US" altLang="en-US" sz="1100" b="0" i="0" u="none" strike="noStrike" cap="none" normalizeH="0" baseline="0">
                <a:ln>
                  <a:noFill/>
                </a:ln>
                <a:effectLst/>
                <a:latin typeface="Arial" panose="020B0604020202020204" pitchFamily="34" charset="0"/>
              </a:rPr>
              <a:t>Winners will present their program at ASEE CIEC ‘25</a:t>
            </a:r>
          </a:p>
        </p:txBody>
      </p:sp>
    </p:spTree>
    <p:extLst>
      <p:ext uri="{BB962C8B-B14F-4D97-AF65-F5344CB8AC3E}">
        <p14:creationId xmlns:p14="http://schemas.microsoft.com/office/powerpoint/2010/main" val="109715563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C6BFD1-25D0-D4D4-17B2-DC18231529A0}"/>
              </a:ext>
            </a:extLst>
          </p:cNvPr>
          <p:cNvSpPr>
            <a:spLocks noGrp="1"/>
          </p:cNvSpPr>
          <p:nvPr>
            <p:ph type="title"/>
          </p:nvPr>
        </p:nvSpPr>
        <p:spPr>
          <a:xfrm>
            <a:off x="1028697" y="261648"/>
            <a:ext cx="7533018" cy="658297"/>
          </a:xfrm>
        </p:spPr>
        <p:txBody>
          <a:bodyPr vert="horz" lIns="91440" tIns="45720" rIns="91440" bIns="45720" rtlCol="0" anchor="ctr">
            <a:normAutofit/>
          </a:bodyPr>
          <a:lstStyle/>
          <a:p>
            <a:pPr defTabSz="914400"/>
            <a:r>
              <a:rPr lang="en-US" sz="3000" b="1" kern="1200">
                <a:solidFill>
                  <a:srgbClr val="FFFFFF"/>
                </a:solidFill>
                <a:latin typeface="+mj-lt"/>
                <a:ea typeface="+mj-ea"/>
                <a:cs typeface="+mj-cs"/>
              </a:rPr>
              <a:t>CMC EEEC Award- The Lemelson Foundation</a:t>
            </a:r>
          </a:p>
        </p:txBody>
      </p:sp>
      <p:sp>
        <p:nvSpPr>
          <p:cNvPr id="4" name="Text Placeholder 3">
            <a:extLst>
              <a:ext uri="{FF2B5EF4-FFF2-40B4-BE49-F238E27FC236}">
                <a16:creationId xmlns:a16="http://schemas.microsoft.com/office/drawing/2014/main" id="{605DA949-E050-2E99-B014-BCBB4C7795FC}"/>
              </a:ext>
            </a:extLst>
          </p:cNvPr>
          <p:cNvSpPr>
            <a:spLocks/>
          </p:cNvSpPr>
          <p:nvPr/>
        </p:nvSpPr>
        <p:spPr>
          <a:xfrm>
            <a:off x="159152" y="1223983"/>
            <a:ext cx="8825695" cy="439262"/>
          </a:xfrm>
          <a:prstGeom prst="rect">
            <a:avLst/>
          </a:prstGeom>
        </p:spPr>
        <p:txBody>
          <a:bodyPr/>
          <a:lstStyle/>
          <a:p>
            <a:pPr defTabSz="731520"/>
            <a:r>
              <a:rPr lang="en-US" sz="2000" b="1" kern="1200" dirty="0">
                <a:solidFill>
                  <a:schemeClr val="tx1"/>
                </a:solidFill>
                <a:latin typeface="+mn-lt"/>
                <a:ea typeface="+mn-ea"/>
                <a:cs typeface="+mn-cs"/>
              </a:rPr>
              <a:t>Engineering for One Planet </a:t>
            </a:r>
            <a:r>
              <a:rPr lang="en-US" sz="2000" b="1" dirty="0"/>
              <a:t>-</a:t>
            </a:r>
            <a:r>
              <a:rPr lang="en-US" sz="2000" b="1" kern="1200" dirty="0">
                <a:solidFill>
                  <a:schemeClr val="tx1"/>
                </a:solidFill>
                <a:latin typeface="+mn-lt"/>
                <a:ea typeface="+mn-ea"/>
                <a:cs typeface="+mn-cs"/>
              </a:rPr>
              <a:t>Pilot Grant Program in Partnership with </a:t>
            </a:r>
            <a:r>
              <a:rPr lang="en-US" sz="2000" b="1" kern="1200" dirty="0" err="1">
                <a:solidFill>
                  <a:schemeClr val="tx1"/>
                </a:solidFill>
                <a:latin typeface="+mn-lt"/>
                <a:ea typeface="+mn-ea"/>
                <a:cs typeface="+mn-cs"/>
              </a:rPr>
              <a:t>VentureWell</a:t>
            </a:r>
            <a:endParaRPr lang="en-US" sz="2000" b="1" dirty="0"/>
          </a:p>
        </p:txBody>
      </p:sp>
      <p:sp>
        <p:nvSpPr>
          <p:cNvPr id="5" name="Content Placeholder 4">
            <a:extLst>
              <a:ext uri="{FF2B5EF4-FFF2-40B4-BE49-F238E27FC236}">
                <a16:creationId xmlns:a16="http://schemas.microsoft.com/office/drawing/2014/main" id="{EDCC6F19-284F-143C-1896-AA14E7F4D38F}"/>
              </a:ext>
            </a:extLst>
          </p:cNvPr>
          <p:cNvSpPr>
            <a:spLocks/>
          </p:cNvSpPr>
          <p:nvPr/>
        </p:nvSpPr>
        <p:spPr>
          <a:xfrm>
            <a:off x="377813" y="1704893"/>
            <a:ext cx="6792381" cy="3098993"/>
          </a:xfrm>
          <a:prstGeom prst="rect">
            <a:avLst/>
          </a:prstGeom>
        </p:spPr>
        <p:txBody>
          <a:bodyPr>
            <a:normAutofit fontScale="25000" lnSpcReduction="20000"/>
          </a:bodyPr>
          <a:lstStyle/>
          <a:p>
            <a:pPr marR="204216" defTabSz="731520"/>
            <a:r>
              <a:rPr lang="en-US" sz="6400" kern="0" dirty="0">
                <a:solidFill>
                  <a:srgbClr val="000000"/>
                </a:solidFill>
                <a:latin typeface="Calibri" panose="020F0502020204030204" pitchFamily="34" charset="0"/>
                <a:ea typeface="+mn-ea"/>
                <a:cs typeface="Calibri" panose="020F0502020204030204" pitchFamily="34" charset="0"/>
              </a:rPr>
              <a:t>There were </a:t>
            </a:r>
            <a:r>
              <a:rPr lang="en-US" sz="6400" b="1" kern="0" dirty="0">
                <a:solidFill>
                  <a:srgbClr val="000000"/>
                </a:solidFill>
                <a:latin typeface="Calibri" panose="020F0502020204030204" pitchFamily="34" charset="0"/>
                <a:ea typeface="+mn-ea"/>
                <a:cs typeface="Calibri" panose="020F0502020204030204" pitchFamily="34" charset="0"/>
              </a:rPr>
              <a:t>Five pilot grantees </a:t>
            </a:r>
            <a:r>
              <a:rPr lang="en-US" sz="6400" kern="0" dirty="0">
                <a:solidFill>
                  <a:srgbClr val="000000"/>
                </a:solidFill>
                <a:latin typeface="Calibri" panose="020F0502020204030204" pitchFamily="34" charset="0"/>
                <a:ea typeface="+mn-ea"/>
                <a:cs typeface="Calibri" panose="020F0502020204030204" pitchFamily="34" charset="0"/>
              </a:rPr>
              <a:t>participated in the two-year program, receiving seed grants and participating in a supported Community of Practice. </a:t>
            </a:r>
          </a:p>
          <a:p>
            <a:pPr marL="274320" marR="204216" lvl="1" defTabSz="731520"/>
            <a:r>
              <a:rPr lang="en-US" sz="6400" b="1" kern="0" dirty="0">
                <a:solidFill>
                  <a:srgbClr val="000000"/>
                </a:solidFill>
                <a:latin typeface="Calibri" panose="020F0502020204030204" pitchFamily="34" charset="0"/>
                <a:ea typeface="+mn-ea"/>
                <a:cs typeface="Calibri" panose="020F0502020204030204" pitchFamily="34" charset="0"/>
              </a:rPr>
              <a:t>Arizona State University (ASU)</a:t>
            </a:r>
          </a:p>
          <a:p>
            <a:pPr marL="274320" marR="204216" lvl="1" defTabSz="731520"/>
            <a:r>
              <a:rPr lang="en-US" sz="6400" b="1" kern="0" dirty="0">
                <a:solidFill>
                  <a:srgbClr val="000000"/>
                </a:solidFill>
                <a:latin typeface="Calibri" panose="020F0502020204030204" pitchFamily="34" charset="0"/>
                <a:ea typeface="+mn-ea"/>
                <a:cs typeface="Calibri" panose="020F0502020204030204" pitchFamily="34" charset="0"/>
              </a:rPr>
              <a:t>Villanova University</a:t>
            </a:r>
          </a:p>
          <a:p>
            <a:pPr marL="274320" marR="204216" lvl="1" defTabSz="731520"/>
            <a:r>
              <a:rPr lang="en-US" sz="6400" b="1" kern="0" dirty="0">
                <a:solidFill>
                  <a:srgbClr val="000000"/>
                </a:solidFill>
                <a:latin typeface="Calibri" panose="020F0502020204030204" pitchFamily="34" charset="0"/>
                <a:ea typeface="+mn-ea"/>
                <a:cs typeface="Calibri" panose="020F0502020204030204" pitchFamily="34" charset="0"/>
              </a:rPr>
              <a:t>Oregon State University (OSU)</a:t>
            </a:r>
          </a:p>
          <a:p>
            <a:pPr marL="274320" marR="204216" lvl="1" defTabSz="731520"/>
            <a:r>
              <a:rPr lang="en-US" sz="6400" b="1" kern="0" dirty="0">
                <a:solidFill>
                  <a:srgbClr val="000000"/>
                </a:solidFill>
                <a:latin typeface="Calibri" panose="020F0502020204030204" pitchFamily="34" charset="0"/>
                <a:ea typeface="+mn-ea"/>
                <a:cs typeface="Calibri" panose="020F0502020204030204" pitchFamily="34" charset="0"/>
              </a:rPr>
              <a:t>University of Maryland (UMD)</a:t>
            </a:r>
          </a:p>
          <a:p>
            <a:pPr marL="274320" marR="204216" lvl="1" defTabSz="731520"/>
            <a:r>
              <a:rPr lang="en-US" sz="6400" b="1" kern="0" dirty="0">
                <a:solidFill>
                  <a:srgbClr val="000000"/>
                </a:solidFill>
                <a:latin typeface="Calibri" panose="020F0502020204030204" pitchFamily="34" charset="0"/>
                <a:ea typeface="+mn-ea"/>
                <a:cs typeface="Calibri" panose="020F0502020204030204" pitchFamily="34" charset="0"/>
              </a:rPr>
              <a:t>University of Central Florida (UCF) </a:t>
            </a:r>
          </a:p>
          <a:p>
            <a:pPr marL="274320" marR="204216" lvl="1" defTabSz="731520"/>
            <a:endParaRPr lang="en-US" sz="6400" kern="100" dirty="0">
              <a:solidFill>
                <a:schemeClr val="tx1"/>
              </a:solidFill>
              <a:latin typeface="Calibri" panose="020F0502020204030204" pitchFamily="34" charset="0"/>
              <a:ea typeface="+mn-ea"/>
              <a:cs typeface="Times New Roman" panose="02020603050405020304" pitchFamily="18" charset="0"/>
            </a:endParaRPr>
          </a:p>
          <a:p>
            <a:pPr marR="492252" defTabSz="731520"/>
            <a:r>
              <a:rPr lang="en-US" sz="6400" kern="0" dirty="0">
                <a:solidFill>
                  <a:srgbClr val="292929"/>
                </a:solidFill>
                <a:latin typeface="Calibri" panose="020F0502020204030204" pitchFamily="34" charset="0"/>
                <a:ea typeface="+mn-ea"/>
                <a:cs typeface="Calibri" panose="020F0502020204030204" pitchFamily="34" charset="0"/>
              </a:rPr>
              <a:t>Grantees used the EOP Framework to develop or modify a total of </a:t>
            </a:r>
            <a:r>
              <a:rPr lang="en-US" sz="6400" b="1" kern="0" dirty="0">
                <a:solidFill>
                  <a:srgbClr val="292929"/>
                </a:solidFill>
                <a:latin typeface="Calibri" panose="020F0502020204030204" pitchFamily="34" charset="0"/>
                <a:ea typeface="+mn-ea"/>
                <a:cs typeface="Calibri" panose="020F0502020204030204" pitchFamily="34" charset="0"/>
              </a:rPr>
              <a:t>61</a:t>
            </a:r>
            <a:r>
              <a:rPr lang="en-US" sz="6400" kern="0" dirty="0">
                <a:solidFill>
                  <a:srgbClr val="292929"/>
                </a:solidFill>
                <a:latin typeface="Calibri" panose="020F0502020204030204" pitchFamily="34" charset="0"/>
                <a:ea typeface="+mn-ea"/>
                <a:cs typeface="Calibri" panose="020F0502020204030204" pitchFamily="34" charset="0"/>
              </a:rPr>
              <a:t> courses (</a:t>
            </a:r>
            <a:r>
              <a:rPr lang="en-US" sz="6400" b="1" kern="0" dirty="0">
                <a:solidFill>
                  <a:srgbClr val="292929"/>
                </a:solidFill>
                <a:latin typeface="Calibri" panose="020F0502020204030204" pitchFamily="34" charset="0"/>
                <a:ea typeface="+mn-ea"/>
                <a:cs typeface="Calibri" panose="020F0502020204030204" pitchFamily="34" charset="0"/>
              </a:rPr>
              <a:t> 50 </a:t>
            </a:r>
            <a:r>
              <a:rPr lang="en-US" sz="6400" kern="0" dirty="0">
                <a:solidFill>
                  <a:srgbClr val="292929"/>
                </a:solidFill>
                <a:latin typeface="Calibri" panose="020F0502020204030204" pitchFamily="34" charset="0"/>
                <a:ea typeface="+mn-ea"/>
                <a:cs typeface="Calibri" panose="020F0502020204030204" pitchFamily="34" charset="0"/>
              </a:rPr>
              <a:t>were required engineering courses), reaching </a:t>
            </a:r>
            <a:r>
              <a:rPr lang="en-US" sz="6400" b="1" kern="0" dirty="0">
                <a:solidFill>
                  <a:srgbClr val="292929"/>
                </a:solidFill>
                <a:latin typeface="Calibri" panose="020F0502020204030204" pitchFamily="34" charset="0"/>
                <a:ea typeface="+mn-ea"/>
                <a:cs typeface="Calibri" panose="020F0502020204030204" pitchFamily="34" charset="0"/>
              </a:rPr>
              <a:t>5908</a:t>
            </a:r>
            <a:r>
              <a:rPr lang="en-US" sz="6400" kern="0" dirty="0">
                <a:solidFill>
                  <a:srgbClr val="292929"/>
                </a:solidFill>
                <a:latin typeface="Calibri" panose="020F0502020204030204" pitchFamily="34" charset="0"/>
                <a:ea typeface="+mn-ea"/>
                <a:cs typeface="Calibri" panose="020F0502020204030204" pitchFamily="34" charset="0"/>
              </a:rPr>
              <a:t> students, primarily undergraduate. </a:t>
            </a:r>
          </a:p>
          <a:p>
            <a:pPr marR="492252" defTabSz="731520"/>
            <a:endParaRPr lang="en-US" sz="6400" kern="100" dirty="0">
              <a:solidFill>
                <a:schemeClr val="tx1"/>
              </a:solidFill>
              <a:latin typeface="Calibri" panose="020F0502020204030204" pitchFamily="34" charset="0"/>
              <a:ea typeface="+mn-ea"/>
              <a:cs typeface="Times New Roman" panose="02020603050405020304" pitchFamily="18" charset="0"/>
            </a:endParaRPr>
          </a:p>
          <a:p>
            <a:pPr marR="492252" defTabSz="731520"/>
            <a:r>
              <a:rPr lang="en-US" sz="6400" kern="0" dirty="0">
                <a:solidFill>
                  <a:srgbClr val="292929"/>
                </a:solidFill>
                <a:latin typeface="Calibri" panose="020F0502020204030204" pitchFamily="34" charset="0"/>
                <a:ea typeface="+mn-ea"/>
                <a:cs typeface="Calibri" panose="020F0502020204030204" pitchFamily="34" charset="0"/>
              </a:rPr>
              <a:t>The EOP Pilot Grant Program spurred lasting curricular changes at the five institutions, and the lessons learned helped shape the future of the EOP initiative</a:t>
            </a:r>
            <a:r>
              <a:rPr lang="en-US" sz="6400" kern="0" dirty="0">
                <a:solidFill>
                  <a:srgbClr val="292929"/>
                </a:solidFill>
                <a:latin typeface="Calibri" panose="020F0502020204030204" pitchFamily="34" charset="0"/>
                <a:cs typeface="Calibri" panose="020F0502020204030204" pitchFamily="34" charset="0"/>
              </a:rPr>
              <a:t>,</a:t>
            </a:r>
            <a:r>
              <a:rPr lang="en-US" sz="6400" kern="0" dirty="0">
                <a:solidFill>
                  <a:srgbClr val="292929"/>
                </a:solidFill>
                <a:latin typeface="Calibri" panose="020F0502020204030204" pitchFamily="34" charset="0"/>
                <a:ea typeface="+mn-ea"/>
                <a:cs typeface="Calibri" panose="020F0502020204030204" pitchFamily="34" charset="0"/>
              </a:rPr>
              <a:t> including the </a:t>
            </a:r>
            <a:r>
              <a:rPr lang="en-US" sz="6400" b="1" kern="0" dirty="0">
                <a:solidFill>
                  <a:srgbClr val="292929"/>
                </a:solidFill>
                <a:latin typeface="Calibri" panose="020F0502020204030204" pitchFamily="34" charset="0"/>
                <a:ea typeface="+mn-ea"/>
                <a:cs typeface="Calibri" panose="020F0502020204030204" pitchFamily="34" charset="0"/>
              </a:rPr>
              <a:t>ASEE EOP Mini-Grant program launched in 2022. </a:t>
            </a:r>
            <a:endParaRPr lang="en-US" sz="6400" b="1" kern="100" dirty="0">
              <a:solidFill>
                <a:schemeClr val="tx1"/>
              </a:solidFill>
              <a:latin typeface="Calibri" panose="020F0502020204030204" pitchFamily="34" charset="0"/>
              <a:ea typeface="+mn-ea"/>
              <a:cs typeface="Times New Roman" panose="02020603050405020304" pitchFamily="18" charset="0"/>
            </a:endParaRPr>
          </a:p>
          <a:p>
            <a:endParaRPr lang="en-US" dirty="0"/>
          </a:p>
        </p:txBody>
      </p:sp>
      <p:pic>
        <p:nvPicPr>
          <p:cNvPr id="9" name="Content Placeholder 8" descr="A person and person standing in a room&#10;&#10;Description automatically generated">
            <a:extLst>
              <a:ext uri="{FF2B5EF4-FFF2-40B4-BE49-F238E27FC236}">
                <a16:creationId xmlns:a16="http://schemas.microsoft.com/office/drawing/2014/main" id="{2E9279DD-0B61-40E5-EFB6-5439766ED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407" y="1816829"/>
            <a:ext cx="1987364" cy="2649819"/>
          </a:xfrm>
          <a:prstGeom prst="rect">
            <a:avLst/>
          </a:prstGeom>
        </p:spPr>
      </p:pic>
    </p:spTree>
    <p:extLst>
      <p:ext uri="{BB962C8B-B14F-4D97-AF65-F5344CB8AC3E}">
        <p14:creationId xmlns:p14="http://schemas.microsoft.com/office/powerpoint/2010/main" val="187504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F965DD-D815-D311-9B5B-22CF8CF99EE5}"/>
              </a:ext>
            </a:extLst>
          </p:cNvPr>
          <p:cNvSpPr>
            <a:spLocks noGrp="1"/>
          </p:cNvSpPr>
          <p:nvPr>
            <p:ph type="title"/>
          </p:nvPr>
        </p:nvSpPr>
        <p:spPr>
          <a:xfrm>
            <a:off x="190883" y="-80560"/>
            <a:ext cx="7533018" cy="658297"/>
          </a:xfrm>
        </p:spPr>
        <p:txBody>
          <a:bodyPr vert="horz" lIns="91440" tIns="45720" rIns="91440" bIns="45720" rtlCol="0" anchor="ctr">
            <a:normAutofit/>
          </a:bodyPr>
          <a:lstStyle/>
          <a:p>
            <a:pPr defTabSz="914400"/>
            <a:r>
              <a:rPr lang="en-US" sz="3000" kern="1200" dirty="0">
                <a:solidFill>
                  <a:srgbClr val="FFFFFF"/>
                </a:solidFill>
                <a:latin typeface="+mj-lt"/>
                <a:ea typeface="+mj-ea"/>
                <a:cs typeface="+mj-cs"/>
              </a:rPr>
              <a:t>ASEE EDI- </a:t>
            </a:r>
            <a:r>
              <a:rPr lang="en-US" sz="3000" dirty="0">
                <a:solidFill>
                  <a:srgbClr val="FFFFFF"/>
                </a:solidFill>
              </a:rPr>
              <a:t> Idea Pitch and </a:t>
            </a:r>
            <a:r>
              <a:rPr lang="en-US" sz="3000" kern="1200" dirty="0">
                <a:solidFill>
                  <a:srgbClr val="FFFFFF"/>
                </a:solidFill>
                <a:latin typeface="+mj-lt"/>
                <a:ea typeface="+mj-ea"/>
                <a:cs typeface="+mj-cs"/>
              </a:rPr>
              <a:t>Summary</a:t>
            </a:r>
          </a:p>
        </p:txBody>
      </p:sp>
      <p:graphicFrame>
        <p:nvGraphicFramePr>
          <p:cNvPr id="3" name="Table 3">
            <a:extLst>
              <a:ext uri="{FF2B5EF4-FFF2-40B4-BE49-F238E27FC236}">
                <a16:creationId xmlns:a16="http://schemas.microsoft.com/office/drawing/2014/main" id="{5C1680CF-BE68-903B-FC19-C5EA064A1EC4}"/>
              </a:ext>
            </a:extLst>
          </p:cNvPr>
          <p:cNvGraphicFramePr>
            <a:graphicFrameLocks noGrp="1"/>
          </p:cNvGraphicFramePr>
          <p:nvPr>
            <p:extLst>
              <p:ext uri="{D42A27DB-BD31-4B8C-83A1-F6EECF244321}">
                <p14:modId xmlns:p14="http://schemas.microsoft.com/office/powerpoint/2010/main" val="256986192"/>
              </p:ext>
            </p:extLst>
          </p:nvPr>
        </p:nvGraphicFramePr>
        <p:xfrm>
          <a:off x="0" y="590983"/>
          <a:ext cx="9143999" cy="4547819"/>
        </p:xfrm>
        <a:graphic>
          <a:graphicData uri="http://schemas.openxmlformats.org/drawingml/2006/table">
            <a:tbl>
              <a:tblPr firstRow="1" bandRow="1">
                <a:tableStyleId>{5C22544A-7EE6-4342-B048-85BDC9FD1C3A}</a:tableStyleId>
              </a:tblPr>
              <a:tblGrid>
                <a:gridCol w="2394940">
                  <a:extLst>
                    <a:ext uri="{9D8B030D-6E8A-4147-A177-3AD203B41FA5}">
                      <a16:colId xmlns:a16="http://schemas.microsoft.com/office/drawing/2014/main" val="203596942"/>
                    </a:ext>
                  </a:extLst>
                </a:gridCol>
                <a:gridCol w="3669468">
                  <a:extLst>
                    <a:ext uri="{9D8B030D-6E8A-4147-A177-3AD203B41FA5}">
                      <a16:colId xmlns:a16="http://schemas.microsoft.com/office/drawing/2014/main" val="3668239848"/>
                    </a:ext>
                  </a:extLst>
                </a:gridCol>
                <a:gridCol w="3079591">
                  <a:extLst>
                    <a:ext uri="{9D8B030D-6E8A-4147-A177-3AD203B41FA5}">
                      <a16:colId xmlns:a16="http://schemas.microsoft.com/office/drawing/2014/main" val="1323919360"/>
                    </a:ext>
                  </a:extLst>
                </a:gridCol>
              </a:tblGrid>
              <a:tr h="482560">
                <a:tc>
                  <a:txBody>
                    <a:bodyPr/>
                    <a:lstStyle/>
                    <a:p>
                      <a:r>
                        <a:rPr lang="en-US" dirty="0"/>
                        <a:t>Idea </a:t>
                      </a:r>
                    </a:p>
                  </a:txBody>
                  <a:tcPr/>
                </a:tc>
                <a:tc>
                  <a:txBody>
                    <a:bodyPr/>
                    <a:lstStyle/>
                    <a:p>
                      <a:r>
                        <a:rPr lang="en-US" dirty="0"/>
                        <a:t>Concept</a:t>
                      </a:r>
                    </a:p>
                  </a:txBody>
                  <a:tcPr/>
                </a:tc>
                <a:tc>
                  <a:txBody>
                    <a:bodyPr/>
                    <a:lstStyle/>
                    <a:p>
                      <a:r>
                        <a:rPr lang="en-US" dirty="0"/>
                        <a:t>Team</a:t>
                      </a:r>
                    </a:p>
                  </a:txBody>
                  <a:tcPr/>
                </a:tc>
                <a:extLst>
                  <a:ext uri="{0D108BD9-81ED-4DB2-BD59-A6C34878D82A}">
                    <a16:rowId xmlns:a16="http://schemas.microsoft.com/office/drawing/2014/main" val="4076440057"/>
                  </a:ext>
                </a:extLst>
              </a:tr>
              <a:tr h="1180949">
                <a:tc>
                  <a:txBody>
                    <a:bodyPr/>
                    <a:lstStyle/>
                    <a:p>
                      <a:r>
                        <a:rPr lang="en-US" sz="1200" b="1" dirty="0"/>
                        <a:t>Project </a:t>
                      </a:r>
                      <a:r>
                        <a:rPr lang="en-US" sz="1200" b="1" dirty="0" err="1"/>
                        <a:t>Sharin</a:t>
                      </a:r>
                      <a:r>
                        <a:rPr lang="en-US" sz="1200" b="1" dirty="0"/>
                        <a:t>’- Winning Idea</a:t>
                      </a:r>
                    </a:p>
                  </a:txBody>
                  <a:tcPr/>
                </a:tc>
                <a:tc>
                  <a:txBody>
                    <a:bodyPr/>
                    <a:lstStyle/>
                    <a:p>
                      <a:r>
                        <a:rPr lang="en-US" sz="1200" dirty="0"/>
                        <a:t>Sophomore level class designed for career development. Establish industry mentors ( Ratio of 3:1 with students). Industry can “zoom” to be scalable. Current model in progress at St. Louis Univ.</a:t>
                      </a:r>
                    </a:p>
                  </a:txBody>
                  <a:tcPr/>
                </a:tc>
                <a:tc>
                  <a:txBody>
                    <a:bodyPr/>
                    <a:lstStyle/>
                    <a:p>
                      <a:r>
                        <a:rPr lang="en-US" sz="1200" dirty="0"/>
                        <a:t>Gregory Triplett ( Dean, St. Louis Univ)</a:t>
                      </a:r>
                    </a:p>
                    <a:p>
                      <a:r>
                        <a:rPr lang="en-US" sz="1200" dirty="0"/>
                        <a:t>Nancy </a:t>
                      </a:r>
                      <a:r>
                        <a:rPr lang="en-US" sz="1200" dirty="0" err="1"/>
                        <a:t>Warter</a:t>
                      </a:r>
                      <a:r>
                        <a:rPr lang="en-US" sz="1200" dirty="0"/>
                        <a:t>-Perez ( ECST Cal. State LA)</a:t>
                      </a:r>
                    </a:p>
                    <a:p>
                      <a:r>
                        <a:rPr lang="en-US" sz="1200" dirty="0"/>
                        <a:t>Andrew Singer (Incoming Dean SBU)</a:t>
                      </a:r>
                    </a:p>
                    <a:p>
                      <a:r>
                        <a:rPr lang="en-US" sz="1200" dirty="0"/>
                        <a:t>Corey Leclerc (Dean, New Mexico Tech)</a:t>
                      </a:r>
                    </a:p>
                    <a:p>
                      <a:r>
                        <a:rPr lang="en-US" sz="1200" dirty="0"/>
                        <a:t>Bahram </a:t>
                      </a:r>
                      <a:r>
                        <a:rPr lang="en-US" sz="1200" dirty="0" err="1"/>
                        <a:t>Roughani</a:t>
                      </a:r>
                      <a:r>
                        <a:rPr lang="en-US" sz="1200" dirty="0"/>
                        <a:t> (Assoc. Dean, Loyola MD) </a:t>
                      </a:r>
                    </a:p>
                  </a:txBody>
                  <a:tcPr/>
                </a:tc>
                <a:extLst>
                  <a:ext uri="{0D108BD9-81ED-4DB2-BD59-A6C34878D82A}">
                    <a16:rowId xmlns:a16="http://schemas.microsoft.com/office/drawing/2014/main" val="520174548"/>
                  </a:ext>
                </a:extLst>
              </a:tr>
              <a:tr h="1571940">
                <a:tc>
                  <a:txBody>
                    <a:bodyPr/>
                    <a:lstStyle/>
                    <a:p>
                      <a:r>
                        <a:rPr lang="en-US" sz="1200" dirty="0"/>
                        <a:t>The Fix- Gonzo Table</a:t>
                      </a:r>
                    </a:p>
                  </a:txBody>
                  <a:tcPr/>
                </a:tc>
                <a:tc>
                  <a:txBody>
                    <a:bodyPr/>
                    <a:lstStyle/>
                    <a:p>
                      <a:r>
                        <a:rPr lang="en-US" sz="1200" dirty="0"/>
                        <a:t>Internships for faculty in industry and industry in academia to work side-by-side to bridge gap on how we can prepare students for industry;</a:t>
                      </a:r>
                    </a:p>
                    <a:p>
                      <a:pPr lvl="0"/>
                      <a:r>
                        <a:rPr lang="en-US" sz="1200" kern="1200" dirty="0">
                          <a:solidFill>
                            <a:schemeClr val="dk1"/>
                          </a:solidFill>
                          <a:effectLst/>
                          <a:latin typeface="+mn-lt"/>
                          <a:ea typeface="+mn-ea"/>
                          <a:cs typeface="+mn-cs"/>
                        </a:rPr>
                        <a:t>Faculty sabbaticals or summer internships in industry to better understand their needs</a:t>
                      </a:r>
                    </a:p>
                    <a:p>
                      <a:pPr lvl="0"/>
                      <a:r>
                        <a:rPr lang="en-US" sz="1200" kern="1200" dirty="0">
                          <a:solidFill>
                            <a:schemeClr val="dk1"/>
                          </a:solidFill>
                          <a:effectLst/>
                          <a:latin typeface="+mn-lt"/>
                          <a:ea typeface="+mn-ea"/>
                          <a:cs typeface="+mn-cs"/>
                        </a:rPr>
                        <a:t>Modeled after ACE Leadership </a:t>
                      </a:r>
                      <a:r>
                        <a:rPr lang="en-US" sz="1200" kern="1200" dirty="0" err="1">
                          <a:solidFill>
                            <a:schemeClr val="dk1"/>
                          </a:solidFill>
                          <a:effectLst/>
                          <a:latin typeface="+mn-lt"/>
                          <a:ea typeface="+mn-ea"/>
                          <a:cs typeface="+mn-cs"/>
                        </a:rPr>
                        <a:t>ProgramThere</a:t>
                      </a:r>
                      <a:r>
                        <a:rPr lang="en-US" sz="1200" kern="1200" dirty="0">
                          <a:solidFill>
                            <a:schemeClr val="dk1"/>
                          </a:solidFill>
                          <a:effectLst/>
                          <a:latin typeface="+mn-lt"/>
                          <a:ea typeface="+mn-ea"/>
                          <a:cs typeface="+mn-cs"/>
                        </a:rPr>
                        <a:t> for faculty meetings, accreditation, grading</a:t>
                      </a:r>
                    </a:p>
                    <a:p>
                      <a:pPr lvl="0"/>
                      <a:r>
                        <a:rPr lang="en-US" sz="1200" kern="1200" dirty="0">
                          <a:solidFill>
                            <a:schemeClr val="dk1"/>
                          </a:solidFill>
                          <a:effectLst/>
                          <a:latin typeface="+mn-lt"/>
                          <a:ea typeface="+mn-ea"/>
                          <a:cs typeface="+mn-cs"/>
                        </a:rPr>
                        <a:t>Exchange program: 1 for 1</a:t>
                      </a:r>
                      <a:endParaRPr lang="en-US" sz="1200" dirty="0"/>
                    </a:p>
                  </a:txBody>
                  <a:tcPr/>
                </a:tc>
                <a:tc>
                  <a:txBody>
                    <a:bodyPr/>
                    <a:lstStyle/>
                    <a:p>
                      <a:r>
                        <a:rPr lang="en-US" sz="1200" dirty="0"/>
                        <a:t>Greg Ball (Dean of George Mason)</a:t>
                      </a:r>
                    </a:p>
                    <a:p>
                      <a:r>
                        <a:rPr lang="en-US" sz="1200" dirty="0"/>
                        <a:t>Michelle Grimm ( Dean of Univ. of Albany)</a:t>
                      </a:r>
                    </a:p>
                    <a:p>
                      <a:r>
                        <a:rPr lang="en-US" sz="1200" dirty="0"/>
                        <a:t>3 other deans ( did not document)</a:t>
                      </a:r>
                    </a:p>
                    <a:p>
                      <a:r>
                        <a:rPr lang="en-US" sz="1200" dirty="0"/>
                        <a:t>Gaby Arellano Bello (MathWorks)</a:t>
                      </a:r>
                    </a:p>
                    <a:p>
                      <a:endParaRPr lang="en-US" sz="1200" dirty="0"/>
                    </a:p>
                  </a:txBody>
                  <a:tcPr/>
                </a:tc>
                <a:extLst>
                  <a:ext uri="{0D108BD9-81ED-4DB2-BD59-A6C34878D82A}">
                    <a16:rowId xmlns:a16="http://schemas.microsoft.com/office/drawing/2014/main" val="4217212959"/>
                  </a:ext>
                </a:extLst>
              </a:tr>
              <a:tr h="8298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Dedicated Industry/Univ. Liaison Role</a:t>
                      </a:r>
                    </a:p>
                    <a:p>
                      <a:endParaRPr lang="en-US" sz="1200" dirty="0"/>
                    </a:p>
                  </a:txBody>
                  <a:tcPr/>
                </a:tc>
                <a:tc>
                  <a:txBody>
                    <a:bodyPr/>
                    <a:lstStyle/>
                    <a:p>
                      <a:r>
                        <a:rPr lang="en-US" sz="1200" dirty="0"/>
                        <a:t>Have a liaison who coordinates activities with multiple partners; Informs stakeholders of trends in industry using data for supply and demand; Have learning coaches</a:t>
                      </a:r>
                    </a:p>
                  </a:txBody>
                  <a:tcPr/>
                </a:tc>
                <a:tc>
                  <a:txBody>
                    <a:bodyPr/>
                    <a:lstStyle/>
                    <a:p>
                      <a:r>
                        <a:rPr lang="en-US" sz="1200" dirty="0"/>
                        <a:t>Jeff Alderson (MathWorks)</a:t>
                      </a:r>
                    </a:p>
                    <a:p>
                      <a:r>
                        <a:rPr lang="en-US" sz="1200" dirty="0"/>
                        <a:t>Vanessa </a:t>
                      </a:r>
                      <a:r>
                        <a:rPr lang="en-US" sz="1200" dirty="0" err="1"/>
                        <a:t>Felibery</a:t>
                      </a:r>
                      <a:r>
                        <a:rPr lang="en-US" sz="1200" dirty="0"/>
                        <a:t> Bautista (Microsoft)</a:t>
                      </a:r>
                    </a:p>
                    <a:p>
                      <a:r>
                        <a:rPr lang="en-US" sz="1200" dirty="0"/>
                        <a:t>Joe Baldwin (Dassault)</a:t>
                      </a:r>
                    </a:p>
                    <a:p>
                      <a:r>
                        <a:rPr lang="en-US" sz="1200" dirty="0"/>
                        <a:t>Eva Mejia (IDEO)</a:t>
                      </a:r>
                    </a:p>
                  </a:txBody>
                  <a:tcPr/>
                </a:tc>
                <a:extLst>
                  <a:ext uri="{0D108BD9-81ED-4DB2-BD59-A6C34878D82A}">
                    <a16:rowId xmlns:a16="http://schemas.microsoft.com/office/drawing/2014/main" val="2551818947"/>
                  </a:ext>
                </a:extLst>
              </a:tr>
              <a:tr h="482560">
                <a:tc>
                  <a:txBody>
                    <a:bodyPr/>
                    <a:lstStyle/>
                    <a:p>
                      <a:r>
                        <a:rPr lang="en-US" sz="1200" dirty="0"/>
                        <a:t>Co-op on Steroids</a:t>
                      </a:r>
                    </a:p>
                  </a:txBody>
                  <a:tcPr/>
                </a:tc>
                <a:tc>
                  <a:txBody>
                    <a:bodyPr/>
                    <a:lstStyle/>
                    <a:p>
                      <a:r>
                        <a:rPr lang="en-US" sz="1200" dirty="0"/>
                        <a:t>Project-based learning and 1 year leadership academy; 2 years of co-op with a learning coach</a:t>
                      </a:r>
                    </a:p>
                  </a:txBody>
                  <a:tcPr/>
                </a:tc>
                <a:tc>
                  <a:txBody>
                    <a:bodyPr/>
                    <a:lstStyle/>
                    <a:p>
                      <a:r>
                        <a:rPr lang="en-US" sz="1200" dirty="0"/>
                        <a:t>Brian </a:t>
                      </a:r>
                      <a:r>
                        <a:rPr lang="en-US" sz="1200" dirty="0" err="1"/>
                        <a:t>Martenson</a:t>
                      </a:r>
                      <a:r>
                        <a:rPr lang="en-US" sz="1200" dirty="0"/>
                        <a:t> (Ex. Director, Min Poly)</a:t>
                      </a:r>
                    </a:p>
                    <a:p>
                      <a:r>
                        <a:rPr lang="en-US" sz="1200" dirty="0"/>
                        <a:t>Jim Sherwood (Dean </a:t>
                      </a:r>
                      <a:r>
                        <a:rPr lang="en-US" sz="1200" dirty="0" err="1"/>
                        <a:t>Umass</a:t>
                      </a:r>
                      <a:r>
                        <a:rPr lang="en-US" sz="1200" dirty="0"/>
                        <a:t> Lowell)</a:t>
                      </a:r>
                    </a:p>
                  </a:txBody>
                  <a:tcPr/>
                </a:tc>
                <a:extLst>
                  <a:ext uri="{0D108BD9-81ED-4DB2-BD59-A6C34878D82A}">
                    <a16:rowId xmlns:a16="http://schemas.microsoft.com/office/drawing/2014/main" val="986815465"/>
                  </a:ext>
                </a:extLst>
              </a:tr>
            </a:tbl>
          </a:graphicData>
        </a:graphic>
      </p:graphicFrame>
      <p:sp>
        <p:nvSpPr>
          <p:cNvPr id="4" name="Rectangle 3">
            <a:extLst>
              <a:ext uri="{FF2B5EF4-FFF2-40B4-BE49-F238E27FC236}">
                <a16:creationId xmlns:a16="http://schemas.microsoft.com/office/drawing/2014/main" id="{BE9B483C-344A-CF03-5B24-71E8B1E7F6D8}"/>
              </a:ext>
            </a:extLst>
          </p:cNvPr>
          <p:cNvSpPr/>
          <p:nvPr/>
        </p:nvSpPr>
        <p:spPr>
          <a:xfrm>
            <a:off x="0" y="1043738"/>
            <a:ext cx="9064487" cy="118196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98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dcc0803471_1_0"/>
          <p:cNvSpPr txBox="1">
            <a:spLocks noGrp="1"/>
          </p:cNvSpPr>
          <p:nvPr>
            <p:ph type="ctrTitle"/>
          </p:nvPr>
        </p:nvSpPr>
        <p:spPr>
          <a:prstGeom prst="rect">
            <a:avLst/>
          </a:prstGeom>
          <a:noFill/>
          <a:ln>
            <a:noFill/>
          </a:ln>
        </p:spPr>
        <p:txBody>
          <a:bodyPr spcFirstLastPara="1" wrap="square" lIns="91425" tIns="45700" rIns="91425" bIns="45700" anchor="t" anchorCtr="0">
            <a:noAutofit/>
          </a:bodyPr>
          <a:lstStyle/>
          <a:p>
            <a:r>
              <a:rPr lang="en-US" sz="3600" dirty="0">
                <a:latin typeface="Barlow" panose="00000500000000000000" pitchFamily="2" charset="0"/>
              </a:rPr>
              <a:t>Industry and Higher Education Collaborations</a:t>
            </a:r>
            <a:endParaRPr sz="3600" dirty="0">
              <a:latin typeface="Barlow" panose="00000500000000000000" pitchFamily="2" charset="0"/>
            </a:endParaRPr>
          </a:p>
        </p:txBody>
      </p:sp>
      <p:sp>
        <p:nvSpPr>
          <p:cNvPr id="279" name="Google Shape;279;gdcc0803471_1_0"/>
          <p:cNvSpPr txBox="1">
            <a:spLocks noGrp="1"/>
          </p:cNvSpPr>
          <p:nvPr>
            <p:ph type="subTitle" idx="4294967295"/>
          </p:nvPr>
        </p:nvSpPr>
        <p:spPr>
          <a:xfrm>
            <a:off x="929099" y="2638299"/>
            <a:ext cx="5868590" cy="969169"/>
          </a:xfrm>
          <a:prstGeom prst="rect">
            <a:avLst/>
          </a:prstGeom>
          <a:noFill/>
          <a:ln>
            <a:noFill/>
          </a:ln>
        </p:spPr>
        <p:txBody>
          <a:bodyPr spcFirstLastPara="1" wrap="square" lIns="91425" tIns="45700" rIns="91425" bIns="45700" anchor="t" anchorCtr="0">
            <a:noAutofit/>
          </a:bodyPr>
          <a:lstStyle/>
          <a:p>
            <a:pPr marL="0" indent="0">
              <a:buNone/>
            </a:pPr>
            <a:r>
              <a:rPr lang="en-US" sz="1350" dirty="0">
                <a:latin typeface="Barlow" panose="00000500000000000000" pitchFamily="2" charset="0"/>
              </a:rPr>
              <a:t>Gregory Triplett, PhD</a:t>
            </a:r>
          </a:p>
          <a:p>
            <a:pPr marL="0" indent="0">
              <a:buNone/>
            </a:pPr>
            <a:r>
              <a:rPr lang="en-US" sz="1350" i="1" dirty="0">
                <a:latin typeface="Barlow" panose="00000500000000000000" pitchFamily="2" charset="0"/>
              </a:rPr>
              <a:t>- Dean School of Science and Engineering</a:t>
            </a:r>
            <a:endParaRPr lang="en-US" sz="1350" i="1" u="sng" dirty="0">
              <a:solidFill>
                <a:schemeClr val="hlink"/>
              </a:solidFill>
              <a:latin typeface="Barlow" panose="00000500000000000000" pitchFamily="2" charset="0"/>
            </a:endParaRPr>
          </a:p>
          <a:p>
            <a:pPr marL="0" indent="0"/>
            <a:endParaRPr lang="en-US" sz="1200" u="sng" dirty="0">
              <a:solidFill>
                <a:schemeClr val="hlink"/>
              </a:solidFill>
              <a:latin typeface="Barlow" panose="00000500000000000000" pitchFamily="2" charset="0"/>
            </a:endParaRPr>
          </a:p>
          <a:p>
            <a:pPr marL="0" indent="0"/>
            <a:endParaRPr lang="en-US" sz="1200" u="sng" dirty="0">
              <a:solidFill>
                <a:schemeClr val="hlink"/>
              </a:solidFill>
              <a:latin typeface="Barlow" panose="00000500000000000000" pitchFamily="2" charset="0"/>
            </a:endParaRPr>
          </a:p>
          <a:p>
            <a:pPr marL="0" indent="0"/>
            <a:endParaRPr sz="1200" dirty="0">
              <a:latin typeface="Barlow"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
          <p:cNvSpPr txBox="1">
            <a:spLocks noGrp="1"/>
          </p:cNvSpPr>
          <p:nvPr>
            <p:ph type="title" idx="4294967295"/>
          </p:nvPr>
        </p:nvSpPr>
        <p:spPr>
          <a:xfrm>
            <a:off x="1692612" y="205979"/>
            <a:ext cx="7451388" cy="857250"/>
          </a:xfrm>
          <a:prstGeom prst="rect">
            <a:avLst/>
          </a:prstGeom>
          <a:noFill/>
          <a:ln>
            <a:noFill/>
          </a:ln>
        </p:spPr>
        <p:txBody>
          <a:bodyPr spcFirstLastPara="1" wrap="square" lIns="68569" tIns="34275" rIns="68569" bIns="34275" anchor="ctr" anchorCtr="0">
            <a:normAutofit/>
          </a:bodyPr>
          <a:lstStyle/>
          <a:p>
            <a:pPr algn="ctr">
              <a:lnSpc>
                <a:spcPct val="90000"/>
              </a:lnSpc>
              <a:buSzPct val="111111"/>
            </a:pPr>
            <a:r>
              <a:rPr lang="en-US" b="1" dirty="0">
                <a:solidFill>
                  <a:srgbClr val="000000"/>
                </a:solidFill>
                <a:latin typeface="Barlow" panose="00000500000000000000" pitchFamily="2" charset="0"/>
              </a:rPr>
              <a:t>Industry/Academic Collaborations making a positive difference in our community, state, nation and world.</a:t>
            </a:r>
            <a:endParaRPr b="1" dirty="0">
              <a:latin typeface="Barlow" panose="00000500000000000000" pitchFamily="2" charset="0"/>
            </a:endParaRPr>
          </a:p>
        </p:txBody>
      </p:sp>
      <p:sp>
        <p:nvSpPr>
          <p:cNvPr id="603" name="Google Shape;603;p5"/>
          <p:cNvSpPr txBox="1">
            <a:spLocks noGrp="1"/>
          </p:cNvSpPr>
          <p:nvPr>
            <p:ph type="body" idx="4294967295"/>
          </p:nvPr>
        </p:nvSpPr>
        <p:spPr>
          <a:xfrm>
            <a:off x="2722960" y="1123950"/>
            <a:ext cx="6421040" cy="995363"/>
          </a:xfrm>
          <a:prstGeom prst="rect">
            <a:avLst/>
          </a:prstGeom>
          <a:noFill/>
          <a:ln>
            <a:noFill/>
          </a:ln>
        </p:spPr>
        <p:txBody>
          <a:bodyPr spcFirstLastPara="1" wrap="square" lIns="68569" tIns="34275" rIns="68569" bIns="34275" anchor="t" anchorCtr="0">
            <a:normAutofit lnSpcReduction="10000"/>
          </a:bodyPr>
          <a:lstStyle/>
          <a:p>
            <a:pPr marL="342898" indent="-257175">
              <a:buClr>
                <a:schemeClr val="accent6"/>
              </a:buClr>
              <a:buFont typeface="Wingdings" pitchFamily="2" charset="2"/>
              <a:buChar char="Ø"/>
            </a:pPr>
            <a:r>
              <a:rPr lang="en-US" sz="1650" b="1" dirty="0">
                <a:latin typeface="Barlow" panose="00000500000000000000" pitchFamily="2" charset="0"/>
              </a:rPr>
              <a:t>Career ready graduates</a:t>
            </a:r>
            <a:endParaRPr lang="en-US" sz="1650" dirty="0">
              <a:latin typeface="Barlow" panose="00000500000000000000" pitchFamily="2" charset="0"/>
            </a:endParaRPr>
          </a:p>
          <a:p>
            <a:pPr marL="342898" indent="-257175">
              <a:buClr>
                <a:schemeClr val="accent6"/>
              </a:buClr>
              <a:buSzPts val="2800"/>
              <a:buFont typeface="Wingdings" pitchFamily="2" charset="2"/>
              <a:buChar char="Ø"/>
            </a:pPr>
            <a:r>
              <a:rPr lang="en-US" sz="1650" b="1" dirty="0">
                <a:latin typeface="Barlow" panose="00000500000000000000" pitchFamily="2" charset="0"/>
              </a:rPr>
              <a:t>Business growth/operational efficiency</a:t>
            </a:r>
            <a:endParaRPr lang="en-US" sz="1650" dirty="0">
              <a:latin typeface="Barlow" panose="00000500000000000000" pitchFamily="2" charset="0"/>
            </a:endParaRPr>
          </a:p>
          <a:p>
            <a:pPr marL="342898" indent="-257175">
              <a:buClr>
                <a:schemeClr val="accent6"/>
              </a:buClr>
              <a:buFont typeface="Wingdings" pitchFamily="2" charset="2"/>
              <a:buChar char="Ø"/>
            </a:pPr>
            <a:r>
              <a:rPr lang="en-US" sz="1650" b="1" dirty="0">
                <a:latin typeface="Barlow" panose="00000500000000000000" pitchFamily="2" charset="0"/>
              </a:rPr>
              <a:t>Workforce that can adapt to a continuous learning mindset</a:t>
            </a:r>
          </a:p>
        </p:txBody>
      </p:sp>
      <p:sp>
        <p:nvSpPr>
          <p:cNvPr id="3" name="TextBox 2">
            <a:extLst>
              <a:ext uri="{FF2B5EF4-FFF2-40B4-BE49-F238E27FC236}">
                <a16:creationId xmlns:a16="http://schemas.microsoft.com/office/drawing/2014/main" id="{94268042-A372-8E7E-38DE-149DA7E0F328}"/>
              </a:ext>
            </a:extLst>
          </p:cNvPr>
          <p:cNvSpPr txBox="1"/>
          <p:nvPr/>
        </p:nvSpPr>
        <p:spPr>
          <a:xfrm>
            <a:off x="146282" y="2297824"/>
            <a:ext cx="5516764" cy="2259593"/>
          </a:xfrm>
          <a:prstGeom prst="rect">
            <a:avLst/>
          </a:prstGeom>
          <a:solidFill>
            <a:schemeClr val="bg1">
              <a:lumMod val="85000"/>
            </a:schemeClr>
          </a:solidFill>
        </p:spPr>
        <p:txBody>
          <a:bodyPr wrap="square">
            <a:spAutoFit/>
          </a:bodyPr>
          <a:lstStyle/>
          <a:p>
            <a:pPr marL="50799" defTabSz="685800">
              <a:spcAft>
                <a:spcPts val="450"/>
              </a:spcAft>
              <a:buClr>
                <a:srgbClr val="000000"/>
              </a:buClr>
              <a:buSzPct val="126126"/>
            </a:pPr>
            <a:r>
              <a:rPr lang="en-US" sz="1500" b="1" kern="0" dirty="0">
                <a:solidFill>
                  <a:srgbClr val="000000"/>
                </a:solidFill>
                <a:latin typeface="Barlow" panose="00000500000000000000" pitchFamily="2" charset="0"/>
                <a:cs typeface="Arial"/>
                <a:sym typeface="Arial"/>
              </a:rPr>
              <a:t>A sustainable/scalable industry &amp; academia collaboration</a:t>
            </a:r>
          </a:p>
          <a:p>
            <a:pPr marL="265510" indent="-215504" defTabSz="685800">
              <a:spcAft>
                <a:spcPts val="450"/>
              </a:spcAft>
              <a:buClr>
                <a:srgbClr val="000000"/>
              </a:buClr>
              <a:buSzPct val="126126"/>
              <a:buFont typeface="Arial"/>
              <a:buChar char="•"/>
            </a:pPr>
            <a:r>
              <a:rPr lang="en-US" sz="1500" b="1" kern="0" dirty="0">
                <a:solidFill>
                  <a:srgbClr val="000000"/>
                </a:solidFill>
                <a:latin typeface="Barlow" panose="00000500000000000000" pitchFamily="2" charset="0"/>
                <a:cs typeface="Arial"/>
                <a:sym typeface="Arial"/>
              </a:rPr>
              <a:t>Foster</a:t>
            </a:r>
            <a:r>
              <a:rPr lang="en-US" sz="1500" kern="0" dirty="0">
                <a:solidFill>
                  <a:srgbClr val="000000"/>
                </a:solidFill>
                <a:latin typeface="Barlow" panose="00000500000000000000" pitchFamily="2" charset="0"/>
                <a:cs typeface="Arial"/>
                <a:sym typeface="Arial"/>
              </a:rPr>
              <a:t> a climate of mentoring</a:t>
            </a:r>
          </a:p>
          <a:p>
            <a:pPr marL="265510" indent="-215504" defTabSz="685800">
              <a:spcAft>
                <a:spcPts val="450"/>
              </a:spcAft>
              <a:buClr>
                <a:srgbClr val="000000"/>
              </a:buClr>
              <a:buSzPct val="126126"/>
              <a:buFont typeface="Arial"/>
              <a:buChar char="•"/>
            </a:pPr>
            <a:r>
              <a:rPr lang="en-US" sz="1500" b="1" kern="0" dirty="0">
                <a:solidFill>
                  <a:srgbClr val="000000"/>
                </a:solidFill>
                <a:latin typeface="Barlow" panose="00000500000000000000" pitchFamily="2" charset="0"/>
                <a:cs typeface="Arial"/>
                <a:sym typeface="Arial"/>
              </a:rPr>
              <a:t>Build</a:t>
            </a:r>
            <a:r>
              <a:rPr lang="en-US" sz="1500" kern="0" dirty="0">
                <a:solidFill>
                  <a:srgbClr val="000000"/>
                </a:solidFill>
                <a:latin typeface="Barlow" panose="00000500000000000000" pitchFamily="2" charset="0"/>
                <a:cs typeface="Arial"/>
                <a:sym typeface="Arial"/>
              </a:rPr>
              <a:t> strategic regional partnerships</a:t>
            </a:r>
          </a:p>
          <a:p>
            <a:pPr marL="265510" indent="-215504" defTabSz="685800">
              <a:spcAft>
                <a:spcPts val="450"/>
              </a:spcAft>
              <a:buClr>
                <a:srgbClr val="000000"/>
              </a:buClr>
              <a:buSzPct val="126126"/>
              <a:buFont typeface="Arial"/>
              <a:buChar char="•"/>
            </a:pPr>
            <a:r>
              <a:rPr lang="en-US" sz="1500" b="1" kern="0" dirty="0">
                <a:solidFill>
                  <a:srgbClr val="000000"/>
                </a:solidFill>
                <a:latin typeface="Barlow" panose="00000500000000000000" pitchFamily="2" charset="0"/>
                <a:cs typeface="Arial"/>
                <a:sym typeface="Arial"/>
              </a:rPr>
              <a:t>Grow</a:t>
            </a:r>
            <a:r>
              <a:rPr lang="en-US" sz="1500" kern="0" dirty="0">
                <a:solidFill>
                  <a:srgbClr val="000000"/>
                </a:solidFill>
                <a:latin typeface="Barlow" panose="00000500000000000000" pitchFamily="2" charset="0"/>
                <a:cs typeface="Arial"/>
                <a:sym typeface="Arial"/>
              </a:rPr>
              <a:t> multi-disciplinary areas. Ex: energy, engineering for healthcare, biomedical informatics, cyber security, big data. </a:t>
            </a:r>
          </a:p>
          <a:p>
            <a:pPr marL="265510" indent="-215504" defTabSz="685800">
              <a:spcAft>
                <a:spcPts val="450"/>
              </a:spcAft>
              <a:buClr>
                <a:srgbClr val="000000"/>
              </a:buClr>
              <a:buSzPct val="126126"/>
              <a:buFont typeface="Arial"/>
              <a:buChar char="•"/>
            </a:pPr>
            <a:r>
              <a:rPr lang="en-US" sz="1500" b="1" kern="0" dirty="0">
                <a:solidFill>
                  <a:srgbClr val="000000"/>
                </a:solidFill>
                <a:latin typeface="Barlow" panose="00000500000000000000" pitchFamily="2" charset="0"/>
                <a:cs typeface="Arial"/>
                <a:sym typeface="Arial"/>
              </a:rPr>
              <a:t>Enroll</a:t>
            </a:r>
            <a:r>
              <a:rPr lang="en-US" sz="1500" kern="0" dirty="0">
                <a:solidFill>
                  <a:srgbClr val="000000"/>
                </a:solidFill>
                <a:latin typeface="Barlow" panose="00000500000000000000" pitchFamily="2" charset="0"/>
                <a:cs typeface="Arial"/>
                <a:sym typeface="Arial"/>
              </a:rPr>
              <a:t>, </a:t>
            </a:r>
            <a:r>
              <a:rPr lang="en-US" sz="1500" b="1" kern="0" dirty="0">
                <a:solidFill>
                  <a:srgbClr val="000000"/>
                </a:solidFill>
                <a:latin typeface="Barlow" panose="00000500000000000000" pitchFamily="2" charset="0"/>
                <a:cs typeface="Arial"/>
                <a:sym typeface="Arial"/>
              </a:rPr>
              <a:t>retain</a:t>
            </a:r>
            <a:r>
              <a:rPr lang="en-US" sz="1500" kern="0" dirty="0">
                <a:solidFill>
                  <a:srgbClr val="000000"/>
                </a:solidFill>
                <a:latin typeface="Barlow" panose="00000500000000000000" pitchFamily="2" charset="0"/>
                <a:cs typeface="Arial"/>
                <a:sym typeface="Arial"/>
              </a:rPr>
              <a:t>, and </a:t>
            </a:r>
            <a:r>
              <a:rPr lang="en-US" sz="1500" b="1" kern="0" dirty="0">
                <a:solidFill>
                  <a:srgbClr val="000000"/>
                </a:solidFill>
                <a:latin typeface="Barlow" panose="00000500000000000000" pitchFamily="2" charset="0"/>
                <a:cs typeface="Arial"/>
                <a:sym typeface="Arial"/>
              </a:rPr>
              <a:t>support</a:t>
            </a:r>
            <a:r>
              <a:rPr lang="en-US" sz="1500" kern="0" dirty="0">
                <a:solidFill>
                  <a:srgbClr val="000000"/>
                </a:solidFill>
                <a:latin typeface="Barlow" panose="00000500000000000000" pitchFamily="2" charset="0"/>
                <a:cs typeface="Arial"/>
                <a:sym typeface="Arial"/>
              </a:rPr>
              <a:t> a diverse student body that understands the importance of industry relevant projects</a:t>
            </a:r>
          </a:p>
          <a:p>
            <a:pPr marL="265510" indent="-215504" defTabSz="685800">
              <a:spcAft>
                <a:spcPts val="450"/>
              </a:spcAft>
              <a:buClr>
                <a:srgbClr val="000000"/>
              </a:buClr>
              <a:buSzPct val="126126"/>
              <a:buFont typeface="Arial"/>
              <a:buChar char="•"/>
            </a:pPr>
            <a:r>
              <a:rPr lang="en-US" sz="1500" b="1" kern="0" dirty="0">
                <a:solidFill>
                  <a:srgbClr val="000000"/>
                </a:solidFill>
                <a:latin typeface="Barlow" panose="00000500000000000000" pitchFamily="2" charset="0"/>
                <a:cs typeface="Arial"/>
                <a:sym typeface="Arial"/>
              </a:rPr>
              <a:t>Expose</a:t>
            </a:r>
            <a:r>
              <a:rPr lang="en-US" sz="1500" kern="0" dirty="0">
                <a:solidFill>
                  <a:srgbClr val="000000"/>
                </a:solidFill>
                <a:latin typeface="Barlow" panose="00000500000000000000" pitchFamily="2" charset="0"/>
                <a:cs typeface="Arial"/>
                <a:sym typeface="Arial"/>
              </a:rPr>
              <a:t> promise/potential of engineering careers</a:t>
            </a:r>
          </a:p>
        </p:txBody>
      </p:sp>
      <p:sp>
        <p:nvSpPr>
          <p:cNvPr id="4" name="TextBox 3">
            <a:extLst>
              <a:ext uri="{FF2B5EF4-FFF2-40B4-BE49-F238E27FC236}">
                <a16:creationId xmlns:a16="http://schemas.microsoft.com/office/drawing/2014/main" id="{7DBB2AEC-7748-9CF1-5085-092052E4D84B}"/>
              </a:ext>
            </a:extLst>
          </p:cNvPr>
          <p:cNvSpPr txBox="1"/>
          <p:nvPr/>
        </p:nvSpPr>
        <p:spPr>
          <a:xfrm>
            <a:off x="558258" y="1242145"/>
            <a:ext cx="2150110" cy="784830"/>
          </a:xfrm>
          <a:prstGeom prst="rect">
            <a:avLst/>
          </a:prstGeom>
          <a:noFill/>
        </p:spPr>
        <p:txBody>
          <a:bodyPr wrap="square" rtlCol="0">
            <a:spAutoFit/>
          </a:bodyPr>
          <a:lstStyle/>
          <a:p>
            <a:pPr defTabSz="685800">
              <a:buClr>
                <a:srgbClr val="000000"/>
              </a:buClr>
            </a:pPr>
            <a:r>
              <a:rPr lang="en-US" sz="2250" b="1" i="1" kern="0" dirty="0">
                <a:solidFill>
                  <a:srgbClr val="000000"/>
                </a:solidFill>
                <a:latin typeface="Barlow" panose="00000500000000000000" pitchFamily="2" charset="0"/>
                <a:cs typeface="Arial"/>
                <a:sym typeface="Arial"/>
              </a:rPr>
              <a:t>Outcomes for Collaborations</a:t>
            </a:r>
          </a:p>
        </p:txBody>
      </p:sp>
      <p:sp>
        <p:nvSpPr>
          <p:cNvPr id="5" name="TextBox 4">
            <a:extLst>
              <a:ext uri="{FF2B5EF4-FFF2-40B4-BE49-F238E27FC236}">
                <a16:creationId xmlns:a16="http://schemas.microsoft.com/office/drawing/2014/main" id="{24EB3D3C-71BB-FC5A-D76B-92FC15914C0B}"/>
              </a:ext>
            </a:extLst>
          </p:cNvPr>
          <p:cNvSpPr txBox="1"/>
          <p:nvPr/>
        </p:nvSpPr>
        <p:spPr>
          <a:xfrm>
            <a:off x="5809327" y="2371958"/>
            <a:ext cx="3334673" cy="2631490"/>
          </a:xfrm>
          <a:prstGeom prst="rect">
            <a:avLst/>
          </a:prstGeom>
          <a:noFill/>
        </p:spPr>
        <p:txBody>
          <a:bodyPr wrap="square">
            <a:spAutoFit/>
          </a:bodyPr>
          <a:lstStyle/>
          <a:p>
            <a:pPr marL="50799" defTabSz="685800">
              <a:buClr>
                <a:srgbClr val="FF0000"/>
              </a:buClr>
              <a:buSzPct val="126126"/>
            </a:pPr>
            <a:r>
              <a:rPr lang="en-US" sz="1650" b="1" kern="0" dirty="0">
                <a:solidFill>
                  <a:srgbClr val="FF0000"/>
                </a:solidFill>
                <a:latin typeface="Barlow" panose="00000500000000000000" pitchFamily="2" charset="0"/>
                <a:cs typeface="Arial"/>
                <a:sym typeface="Arial"/>
              </a:rPr>
              <a:t>Professional Development</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Sophomore year experience</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Incorporate into curriculum</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Small group mentoring (4:1)</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1-hour per session/ 3 per term</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Topics include: ethics, hot areas, soft skills, insights</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Built-in remote option</a:t>
            </a:r>
          </a:p>
          <a:p>
            <a:pPr marL="307974" indent="-257175" defTabSz="685800">
              <a:buClr>
                <a:srgbClr val="FF0000"/>
              </a:buClr>
              <a:buSzPct val="126126"/>
              <a:buFont typeface="Arial" panose="020B0604020202020204" pitchFamily="34" charset="0"/>
              <a:buChar char="•"/>
            </a:pPr>
            <a:r>
              <a:rPr lang="en-US" sz="1650" kern="0" dirty="0">
                <a:solidFill>
                  <a:srgbClr val="FF0000"/>
                </a:solidFill>
                <a:latin typeface="Barlow" panose="00000500000000000000" pitchFamily="2" charset="0"/>
                <a:cs typeface="Arial"/>
                <a:sym typeface="Arial"/>
              </a:rPr>
              <a:t>Alumni &amp; members of business communities</a:t>
            </a:r>
          </a:p>
        </p:txBody>
      </p:sp>
      <p:sp>
        <p:nvSpPr>
          <p:cNvPr id="7" name="Right Arrow 6">
            <a:extLst>
              <a:ext uri="{FF2B5EF4-FFF2-40B4-BE49-F238E27FC236}">
                <a16:creationId xmlns:a16="http://schemas.microsoft.com/office/drawing/2014/main" id="{7BA9B2E9-3FB1-4921-9FDB-1B58BDDE79CA}"/>
              </a:ext>
            </a:extLst>
          </p:cNvPr>
          <p:cNvSpPr/>
          <p:nvPr/>
        </p:nvSpPr>
        <p:spPr>
          <a:xfrm>
            <a:off x="5195457" y="2722419"/>
            <a:ext cx="602672" cy="41563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1400" kern="0">
              <a:solidFill>
                <a:srgbClr val="FFFFFF"/>
              </a:solidFill>
              <a:latin typeface="Barlow" panose="00000500000000000000" pitchFamily="2"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
          <p:cNvSpPr txBox="1">
            <a:spLocks noGrp="1"/>
          </p:cNvSpPr>
          <p:nvPr>
            <p:ph type="title"/>
          </p:nvPr>
        </p:nvSpPr>
        <p:spPr>
          <a:prstGeom prst="rect">
            <a:avLst/>
          </a:prstGeom>
          <a:noFill/>
          <a:ln>
            <a:noFill/>
          </a:ln>
        </p:spPr>
        <p:txBody>
          <a:bodyPr spcFirstLastPara="1" wrap="square" lIns="91425" tIns="45694" rIns="91425" bIns="45694" anchor="ctr" anchorCtr="0">
            <a:normAutofit/>
          </a:bodyPr>
          <a:lstStyle/>
          <a:p>
            <a:pPr algn="ctr">
              <a:lnSpc>
                <a:spcPct val="90000"/>
              </a:lnSpc>
              <a:buSzPts val="3600"/>
            </a:pPr>
            <a:r>
              <a:rPr lang="en-US" dirty="0">
                <a:latin typeface="Barlow" panose="00000500000000000000" pitchFamily="2" charset="0"/>
              </a:rPr>
              <a:t> - MEET YOUR MENTOR SESSION -</a:t>
            </a:r>
            <a:endParaRPr dirty="0">
              <a:latin typeface="Barlow" panose="00000500000000000000" pitchFamily="2" charset="0"/>
            </a:endParaRPr>
          </a:p>
        </p:txBody>
      </p:sp>
      <p:sp>
        <p:nvSpPr>
          <p:cNvPr id="610" name="Google Shape;610;p6"/>
          <p:cNvSpPr txBox="1">
            <a:spLocks noGrp="1"/>
          </p:cNvSpPr>
          <p:nvPr>
            <p:ph type="body" idx="4294967295"/>
          </p:nvPr>
        </p:nvSpPr>
        <p:spPr>
          <a:xfrm>
            <a:off x="3309937" y="3198019"/>
            <a:ext cx="5834063" cy="1957388"/>
          </a:xfrm>
          <a:prstGeom prst="rect">
            <a:avLst/>
          </a:prstGeom>
          <a:noFill/>
          <a:ln>
            <a:noFill/>
          </a:ln>
        </p:spPr>
        <p:txBody>
          <a:bodyPr spcFirstLastPara="1" wrap="square" lIns="91425" tIns="45694" rIns="91425" bIns="45694" anchor="t" anchorCtr="0">
            <a:normAutofit/>
          </a:bodyPr>
          <a:lstStyle/>
          <a:p>
            <a:pPr marL="0" indent="0">
              <a:spcBef>
                <a:spcPts val="0"/>
              </a:spcBef>
              <a:buNone/>
            </a:pPr>
            <a:endParaRPr lang="en-US" b="0" i="0" u="none" strike="noStrike" dirty="0">
              <a:solidFill>
                <a:srgbClr val="000000"/>
              </a:solidFill>
              <a:effectLst/>
              <a:latin typeface="Barlow" panose="00000500000000000000" pitchFamily="2" charset="0"/>
            </a:endParaRPr>
          </a:p>
          <a:p>
            <a:pPr marL="0" indent="0">
              <a:spcBef>
                <a:spcPts val="0"/>
              </a:spcBef>
              <a:buNone/>
            </a:pPr>
            <a:endParaRPr lang="en-US" b="0" i="0" u="none" strike="noStrike" dirty="0">
              <a:solidFill>
                <a:srgbClr val="000000"/>
              </a:solidFill>
              <a:effectLst/>
              <a:latin typeface="Barlow" panose="00000500000000000000" pitchFamily="2" charset="0"/>
            </a:endParaRPr>
          </a:p>
          <a:p>
            <a:pPr marL="0" indent="0">
              <a:spcBef>
                <a:spcPts val="0"/>
              </a:spcBef>
              <a:buNone/>
            </a:pPr>
            <a:r>
              <a:rPr lang="en-US" b="0" i="0" u="none" strike="noStrike" dirty="0">
                <a:solidFill>
                  <a:srgbClr val="000000"/>
                </a:solidFill>
                <a:effectLst/>
                <a:latin typeface="Barlow" panose="00000500000000000000" pitchFamily="2" charset="0"/>
              </a:rPr>
              <a:t> </a:t>
            </a:r>
          </a:p>
          <a:p>
            <a:pPr marL="0" indent="0">
              <a:spcBef>
                <a:spcPts val="0"/>
              </a:spcBef>
              <a:buNone/>
            </a:pPr>
            <a:r>
              <a:rPr lang="en-US" b="0" i="0" u="none" strike="noStrike" dirty="0">
                <a:solidFill>
                  <a:srgbClr val="000000"/>
                </a:solidFill>
                <a:effectLst/>
                <a:latin typeface="Barlow" panose="00000500000000000000" pitchFamily="2" charset="0"/>
              </a:rPr>
              <a:t> </a:t>
            </a:r>
          </a:p>
          <a:p>
            <a:pPr marL="457189" indent="-276374">
              <a:lnSpc>
                <a:spcPct val="150000"/>
              </a:lnSpc>
              <a:spcBef>
                <a:spcPts val="0"/>
              </a:spcBef>
              <a:buSzPct val="100000"/>
              <a:buNone/>
            </a:pPr>
            <a:endParaRPr b="1" dirty="0">
              <a:latin typeface="Barlow" panose="00000500000000000000" pitchFamily="2" charset="0"/>
            </a:endParaRPr>
          </a:p>
        </p:txBody>
      </p:sp>
      <p:cxnSp>
        <p:nvCxnSpPr>
          <p:cNvPr id="611" name="Google Shape;611;p6"/>
          <p:cNvCxnSpPr/>
          <p:nvPr/>
        </p:nvCxnSpPr>
        <p:spPr>
          <a:xfrm>
            <a:off x="512818" y="3612609"/>
            <a:ext cx="8237483" cy="0"/>
          </a:xfrm>
          <a:prstGeom prst="straightConnector1">
            <a:avLst/>
          </a:prstGeom>
          <a:noFill/>
          <a:ln w="76200"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7BCDE40D-1B58-4F85-67A4-46CB18413B2A}"/>
              </a:ext>
            </a:extLst>
          </p:cNvPr>
          <p:cNvSpPr txBox="1"/>
          <p:nvPr/>
        </p:nvSpPr>
        <p:spPr>
          <a:xfrm>
            <a:off x="1236607" y="3740241"/>
            <a:ext cx="7513694" cy="1287532"/>
          </a:xfrm>
          <a:prstGeom prst="rect">
            <a:avLst/>
          </a:prstGeom>
          <a:noFill/>
        </p:spPr>
        <p:txBody>
          <a:bodyPr wrap="square" numCol="1">
            <a:spAutoFit/>
          </a:bodyPr>
          <a:lstStyle/>
          <a:p>
            <a:pPr defTabSz="685800">
              <a:lnSpc>
                <a:spcPts val="1688"/>
              </a:lnSpc>
              <a:spcAft>
                <a:spcPts val="900"/>
              </a:spcAft>
              <a:buClr>
                <a:srgbClr val="000000"/>
              </a:buClr>
            </a:pPr>
            <a:r>
              <a:rPr lang="en-US" sz="2100" b="1" kern="0" dirty="0">
                <a:solidFill>
                  <a:srgbClr val="000000"/>
                </a:solidFill>
                <a:latin typeface="Barlow" panose="00000500000000000000" pitchFamily="2" charset="0"/>
                <a:cs typeface="Arial"/>
                <a:sym typeface="Arial"/>
              </a:rPr>
              <a:t>For a successful mentoring session, students must:</a:t>
            </a:r>
            <a:endParaRPr lang="en-US" sz="2100" kern="0" dirty="0">
              <a:solidFill>
                <a:srgbClr val="000000"/>
              </a:solidFill>
              <a:latin typeface="Barlow" panose="00000500000000000000" pitchFamily="2" charset="0"/>
              <a:cs typeface="Arial"/>
              <a:sym typeface="Arial"/>
            </a:endParaRPr>
          </a:p>
          <a:p>
            <a:pPr marL="563166" indent="-215504" defTabSz="685800">
              <a:buClr>
                <a:srgbClr val="000000"/>
              </a:buClr>
              <a:buFont typeface="Arial" panose="020B0604020202020204" pitchFamily="34" charset="0"/>
              <a:buChar char="•"/>
            </a:pPr>
            <a:r>
              <a:rPr lang="en-US" sz="1400" b="1" kern="0" dirty="0">
                <a:solidFill>
                  <a:srgbClr val="000000"/>
                </a:solidFill>
                <a:latin typeface="Barlow" panose="00000500000000000000" pitchFamily="2" charset="0"/>
                <a:cs typeface="Arial"/>
                <a:sym typeface="Arial"/>
              </a:rPr>
              <a:t>Prepare</a:t>
            </a:r>
            <a:r>
              <a:rPr lang="en-US" sz="1400" kern="0" dirty="0">
                <a:solidFill>
                  <a:srgbClr val="000000"/>
                </a:solidFill>
                <a:latin typeface="Barlow" panose="00000500000000000000" pitchFamily="2" charset="0"/>
                <a:cs typeface="Arial"/>
                <a:sym typeface="Arial"/>
              </a:rPr>
              <a:t> and </a:t>
            </a:r>
            <a:r>
              <a:rPr lang="en-US" sz="1400" b="1" kern="0" dirty="0">
                <a:solidFill>
                  <a:srgbClr val="000000"/>
                </a:solidFill>
                <a:latin typeface="Barlow" panose="00000500000000000000" pitchFamily="2" charset="0"/>
                <a:cs typeface="Arial"/>
                <a:sym typeface="Arial"/>
              </a:rPr>
              <a:t>ask</a:t>
            </a:r>
            <a:r>
              <a:rPr lang="en-US" sz="1400" kern="0" dirty="0">
                <a:solidFill>
                  <a:srgbClr val="000000"/>
                </a:solidFill>
                <a:latin typeface="Barlow" panose="00000500000000000000" pitchFamily="2" charset="0"/>
                <a:cs typeface="Arial"/>
                <a:sym typeface="Arial"/>
              </a:rPr>
              <a:t> relevant questions.</a:t>
            </a:r>
          </a:p>
          <a:p>
            <a:pPr marL="563166" indent="-215504" defTabSz="685800">
              <a:buClr>
                <a:srgbClr val="000000"/>
              </a:buClr>
              <a:buFont typeface="Arial" panose="020B0604020202020204" pitchFamily="34" charset="0"/>
              <a:buChar char="•"/>
            </a:pPr>
            <a:r>
              <a:rPr lang="en-US" sz="1400" b="1" kern="0" dirty="0">
                <a:solidFill>
                  <a:srgbClr val="000000"/>
                </a:solidFill>
                <a:latin typeface="Barlow" panose="00000500000000000000" pitchFamily="2" charset="0"/>
                <a:cs typeface="Arial"/>
                <a:sym typeface="Arial"/>
              </a:rPr>
              <a:t>Be</a:t>
            </a:r>
            <a:r>
              <a:rPr lang="en-US" sz="1400" kern="0" dirty="0">
                <a:solidFill>
                  <a:srgbClr val="000000"/>
                </a:solidFill>
                <a:latin typeface="Barlow" panose="00000500000000000000" pitchFamily="2" charset="0"/>
                <a:cs typeface="Arial"/>
                <a:sym typeface="Arial"/>
              </a:rPr>
              <a:t> respectful of the mentor’s time and experience.</a:t>
            </a:r>
          </a:p>
          <a:p>
            <a:pPr marL="563166" indent="-215504" defTabSz="685800">
              <a:buClr>
                <a:srgbClr val="000000"/>
              </a:buClr>
              <a:buFont typeface="Arial" panose="020B0604020202020204" pitchFamily="34" charset="0"/>
              <a:buChar char="•"/>
            </a:pPr>
            <a:r>
              <a:rPr lang="en-US" sz="1400" b="1" kern="0" dirty="0">
                <a:solidFill>
                  <a:srgbClr val="000000"/>
                </a:solidFill>
                <a:latin typeface="Barlow" panose="00000500000000000000" pitchFamily="2" charset="0"/>
                <a:cs typeface="Arial"/>
                <a:sym typeface="Arial"/>
              </a:rPr>
              <a:t>Ask</a:t>
            </a:r>
            <a:r>
              <a:rPr lang="en-US" sz="1400" kern="0" dirty="0">
                <a:solidFill>
                  <a:srgbClr val="000000"/>
                </a:solidFill>
                <a:latin typeface="Barlow" panose="00000500000000000000" pitchFamily="2" charset="0"/>
                <a:cs typeface="Arial"/>
                <a:sym typeface="Arial"/>
              </a:rPr>
              <a:t> if they can follow up and exchange contact information.</a:t>
            </a:r>
          </a:p>
          <a:p>
            <a:pPr marL="563166" indent="-215504" defTabSz="685800">
              <a:buClr>
                <a:srgbClr val="000000"/>
              </a:buClr>
              <a:buFont typeface="Arial" panose="020B0604020202020204" pitchFamily="34" charset="0"/>
              <a:buChar char="•"/>
            </a:pPr>
            <a:r>
              <a:rPr lang="en-US" sz="1400" b="1" kern="0" dirty="0">
                <a:solidFill>
                  <a:srgbClr val="000000"/>
                </a:solidFill>
                <a:latin typeface="Barlow" panose="00000500000000000000" pitchFamily="2" charset="0"/>
                <a:cs typeface="Arial"/>
                <a:sym typeface="Arial"/>
              </a:rPr>
              <a:t>Thank</a:t>
            </a:r>
            <a:r>
              <a:rPr lang="en-US" sz="1400" kern="0" dirty="0">
                <a:solidFill>
                  <a:srgbClr val="000000"/>
                </a:solidFill>
                <a:latin typeface="Barlow" panose="00000500000000000000" pitchFamily="2" charset="0"/>
                <a:cs typeface="Arial"/>
                <a:sym typeface="Arial"/>
              </a:rPr>
              <a:t> the mentor for their advice with an email.</a:t>
            </a:r>
          </a:p>
        </p:txBody>
      </p:sp>
      <p:graphicFrame>
        <p:nvGraphicFramePr>
          <p:cNvPr id="5" name="Table 5">
            <a:extLst>
              <a:ext uri="{FF2B5EF4-FFF2-40B4-BE49-F238E27FC236}">
                <a16:creationId xmlns:a16="http://schemas.microsoft.com/office/drawing/2014/main" id="{D64A1E8D-B4F2-F6B1-B53E-5DE71D9B60CB}"/>
              </a:ext>
            </a:extLst>
          </p:cNvPr>
          <p:cNvGraphicFramePr>
            <a:graphicFrameLocks noGrp="1"/>
          </p:cNvGraphicFramePr>
          <p:nvPr/>
        </p:nvGraphicFramePr>
        <p:xfrm>
          <a:off x="1074907" y="1204689"/>
          <a:ext cx="8033470" cy="2407920"/>
        </p:xfrm>
        <a:graphic>
          <a:graphicData uri="http://schemas.openxmlformats.org/drawingml/2006/table">
            <a:tbl>
              <a:tblPr firstRow="1" bandRow="1"/>
              <a:tblGrid>
                <a:gridCol w="2060231">
                  <a:extLst>
                    <a:ext uri="{9D8B030D-6E8A-4147-A177-3AD203B41FA5}">
                      <a16:colId xmlns:a16="http://schemas.microsoft.com/office/drawing/2014/main" val="1082926736"/>
                    </a:ext>
                  </a:extLst>
                </a:gridCol>
                <a:gridCol w="5973239">
                  <a:extLst>
                    <a:ext uri="{9D8B030D-6E8A-4147-A177-3AD203B41FA5}">
                      <a16:colId xmlns:a16="http://schemas.microsoft.com/office/drawing/2014/main" val="4174370781"/>
                    </a:ext>
                  </a:extLst>
                </a:gridCol>
              </a:tblGrid>
              <a:tr h="4800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000000"/>
                          </a:solidFill>
                          <a:latin typeface="Barlow" panose="00000500000000000000" pitchFamily="2" charset="0"/>
                        </a:rPr>
                        <a:t>Program Objective #1. </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dirty="0">
                          <a:solidFill>
                            <a:srgbClr val="000000"/>
                          </a:solidFill>
                          <a:effectLst/>
                          <a:latin typeface="Barlow" panose="00000500000000000000" pitchFamily="2" charset="0"/>
                        </a:rPr>
                        <a:t>Establish</a:t>
                      </a:r>
                      <a:r>
                        <a:rPr lang="en-US" sz="1400" b="0" i="0" u="none" strike="noStrike" dirty="0">
                          <a:solidFill>
                            <a:srgbClr val="000000"/>
                          </a:solidFill>
                          <a:effectLst/>
                          <a:latin typeface="Barlow" panose="00000500000000000000" pitchFamily="2" charset="0"/>
                        </a:rPr>
                        <a:t> a mentoring environment that encourages professional and personal development of mentors and mentees alike.</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59257275"/>
                  </a:ext>
                </a:extLst>
              </a:tr>
              <a:tr h="6858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000000"/>
                          </a:solidFill>
                          <a:latin typeface="Barlow" panose="00000500000000000000" pitchFamily="2" charset="0"/>
                        </a:rPr>
                        <a:t>Program Objective #2.</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dirty="0">
                          <a:solidFill>
                            <a:srgbClr val="000000"/>
                          </a:solidFill>
                          <a:effectLst/>
                          <a:latin typeface="Barlow" panose="00000500000000000000" pitchFamily="2" charset="0"/>
                        </a:rPr>
                        <a:t>Give</a:t>
                      </a:r>
                      <a:r>
                        <a:rPr lang="en-US" sz="1400" b="0" i="0" u="none" strike="noStrike" dirty="0">
                          <a:solidFill>
                            <a:srgbClr val="000000"/>
                          </a:solidFill>
                          <a:effectLst/>
                          <a:latin typeface="Barlow" panose="00000500000000000000" pitchFamily="2" charset="0"/>
                        </a:rPr>
                        <a:t> students the chance to develop broader perspectives on their beliefs and aspirations, and </a:t>
                      </a:r>
                      <a:r>
                        <a:rPr lang="en-US" sz="1400" b="1" i="0" u="none" strike="noStrike" dirty="0">
                          <a:solidFill>
                            <a:srgbClr val="000000"/>
                          </a:solidFill>
                          <a:effectLst/>
                          <a:latin typeface="Barlow" panose="00000500000000000000" pitchFamily="2" charset="0"/>
                        </a:rPr>
                        <a:t>improve</a:t>
                      </a:r>
                      <a:r>
                        <a:rPr lang="en-US" sz="1400" b="0" i="0" u="none" strike="noStrike" dirty="0">
                          <a:solidFill>
                            <a:srgbClr val="000000"/>
                          </a:solidFill>
                          <a:effectLst/>
                          <a:latin typeface="Barlow" panose="00000500000000000000" pitchFamily="2" charset="0"/>
                        </a:rPr>
                        <a:t> their capacity to make decisions in both their personal and professional lives.</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34225"/>
                  </a:ext>
                </a:extLst>
              </a:tr>
              <a:tr h="4800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000000"/>
                          </a:solidFill>
                          <a:latin typeface="Barlow" panose="00000500000000000000" pitchFamily="2" charset="0"/>
                        </a:rPr>
                        <a:t>Program Objective #3.</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dirty="0">
                          <a:solidFill>
                            <a:srgbClr val="000000"/>
                          </a:solidFill>
                          <a:effectLst/>
                          <a:latin typeface="Barlow" panose="00000500000000000000" pitchFamily="2" charset="0"/>
                        </a:rPr>
                        <a:t>Help develop </a:t>
                      </a:r>
                      <a:r>
                        <a:rPr lang="en-US" sz="1400" b="0" i="0" u="none" strike="noStrike" dirty="0">
                          <a:solidFill>
                            <a:srgbClr val="000000"/>
                          </a:solidFill>
                          <a:effectLst/>
                          <a:latin typeface="Barlow" panose="00000500000000000000" pitchFamily="2" charset="0"/>
                        </a:rPr>
                        <a:t>in students the leadership, communication, professionalism, critical thinking, and other skills that are crucial for success in the workplace.</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4377345"/>
                  </a:ext>
                </a:extLst>
              </a:tr>
              <a:tr h="4800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000000"/>
                          </a:solidFill>
                          <a:latin typeface="Barlow" panose="00000500000000000000" pitchFamily="2" charset="0"/>
                        </a:rPr>
                        <a:t>Program Objective #4.</a:t>
                      </a:r>
                      <a:endParaRPr lang="en-US" sz="1400" b="1" dirty="0">
                        <a:latin typeface="Barlow" panose="00000500000000000000" pitchFamily="2" charset="0"/>
                      </a:endParaRP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dirty="0">
                          <a:solidFill>
                            <a:srgbClr val="000000"/>
                          </a:solidFill>
                          <a:effectLst/>
                          <a:latin typeface="Barlow" panose="00000500000000000000" pitchFamily="2" charset="0"/>
                        </a:rPr>
                        <a:t>Foster</a:t>
                      </a:r>
                      <a:r>
                        <a:rPr lang="en-US" sz="1400" b="0" i="0" u="none" strike="noStrike" dirty="0">
                          <a:solidFill>
                            <a:srgbClr val="000000"/>
                          </a:solidFill>
                          <a:effectLst/>
                          <a:latin typeface="Barlow" panose="00000500000000000000" pitchFamily="2" charset="0"/>
                        </a:rPr>
                        <a:t> genuine connections that will help the engineering community grow and flourish.</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70078269"/>
                  </a:ext>
                </a:extLst>
              </a:tr>
            </a:tbl>
          </a:graphicData>
        </a:graphic>
      </p:graphicFrame>
    </p:spTree>
    <p:extLst>
      <p:ext uri="{BB962C8B-B14F-4D97-AF65-F5344CB8AC3E}">
        <p14:creationId xmlns:p14="http://schemas.microsoft.com/office/powerpoint/2010/main" val="74565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241299"/>
            <a:ext cx="8660121" cy="46609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ight Triangle 3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B187F-6EF5-E5D6-82D7-5BDB8961EE1F}"/>
              </a:ext>
            </a:extLst>
          </p:cNvPr>
          <p:cNvSpPr>
            <a:spLocks noGrp="1"/>
          </p:cNvSpPr>
          <p:nvPr>
            <p:ph type="title"/>
          </p:nvPr>
        </p:nvSpPr>
        <p:spPr>
          <a:xfrm>
            <a:off x="755175" y="891477"/>
            <a:ext cx="2292825" cy="3360545"/>
          </a:xfrm>
        </p:spPr>
        <p:txBody>
          <a:bodyPr>
            <a:normAutofit/>
          </a:bodyPr>
          <a:lstStyle/>
          <a:p>
            <a:pPr algn="r"/>
            <a:r>
              <a:rPr lang="en-US" sz="4600"/>
              <a:t>Agenda</a:t>
            </a:r>
          </a:p>
        </p:txBody>
      </p:sp>
      <p:cxnSp>
        <p:nvCxnSpPr>
          <p:cNvPr id="36" name="Straight Connector 3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389647"/>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2">
            <a:extLst>
              <a:ext uri="{FF2B5EF4-FFF2-40B4-BE49-F238E27FC236}">
                <a16:creationId xmlns:a16="http://schemas.microsoft.com/office/drawing/2014/main" id="{A9F9060F-1F45-3031-AEF3-A834F6D7AC64}"/>
              </a:ext>
            </a:extLst>
          </p:cNvPr>
          <p:cNvGraphicFramePr>
            <a:graphicFrameLocks noGrp="1"/>
          </p:cNvGraphicFramePr>
          <p:nvPr>
            <p:ph idx="1"/>
            <p:extLst>
              <p:ext uri="{D42A27DB-BD31-4B8C-83A1-F6EECF244321}">
                <p14:modId xmlns:p14="http://schemas.microsoft.com/office/powerpoint/2010/main" val="483989965"/>
              </p:ext>
            </p:extLst>
          </p:nvPr>
        </p:nvGraphicFramePr>
        <p:xfrm>
          <a:off x="3878083" y="891477"/>
          <a:ext cx="3585312" cy="336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620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561BB-AEB1-54D2-5FE4-409DE355CCBC}"/>
              </a:ext>
            </a:extLst>
          </p:cNvPr>
          <p:cNvSpPr>
            <a:spLocks noGrp="1"/>
          </p:cNvSpPr>
          <p:nvPr>
            <p:ph type="title"/>
          </p:nvPr>
        </p:nvSpPr>
        <p:spPr>
          <a:xfrm>
            <a:off x="963930" y="787946"/>
            <a:ext cx="6056111" cy="1213867"/>
          </a:xfrm>
        </p:spPr>
        <p:txBody>
          <a:bodyPr anchor="ctr">
            <a:normAutofit/>
          </a:bodyPr>
          <a:lstStyle/>
          <a:p>
            <a:r>
              <a:rPr lang="en-US" sz="3800" dirty="0"/>
              <a:t>15 Minute </a:t>
            </a:r>
            <a:br>
              <a:rPr lang="en-US" sz="3800" dirty="0"/>
            </a:br>
            <a:r>
              <a:rPr lang="en-US" sz="3800" dirty="0"/>
              <a:t>Roundtable Discussion</a:t>
            </a:r>
          </a:p>
        </p:txBody>
      </p:sp>
      <p:sp>
        <p:nvSpPr>
          <p:cNvPr id="4" name="Content Placeholder 3">
            <a:extLst>
              <a:ext uri="{FF2B5EF4-FFF2-40B4-BE49-F238E27FC236}">
                <a16:creationId xmlns:a16="http://schemas.microsoft.com/office/drawing/2014/main" id="{83CED5B8-2647-924F-B8EB-34DBB35A257A}"/>
              </a:ext>
            </a:extLst>
          </p:cNvPr>
          <p:cNvSpPr>
            <a:spLocks noGrp="1"/>
          </p:cNvSpPr>
          <p:nvPr>
            <p:ph idx="1"/>
          </p:nvPr>
        </p:nvSpPr>
        <p:spPr>
          <a:xfrm>
            <a:off x="1013460" y="2228121"/>
            <a:ext cx="6056111" cy="1952547"/>
          </a:xfrm>
        </p:spPr>
        <p:txBody>
          <a:bodyPr anchor="t">
            <a:normAutofit/>
          </a:bodyPr>
          <a:lstStyle/>
          <a:p>
            <a:pPr marL="457200" indent="-457200">
              <a:buFont typeface="+mj-lt"/>
              <a:buAutoNum type="arabicPeriod"/>
            </a:pPr>
            <a:r>
              <a:rPr lang="en-US" sz="1300" dirty="0"/>
              <a:t>Is there an opportunity for Project </a:t>
            </a:r>
            <a:r>
              <a:rPr lang="en-US" sz="1300" dirty="0" err="1"/>
              <a:t>Sharin</a:t>
            </a:r>
            <a:r>
              <a:rPr lang="en-US" sz="1300" dirty="0"/>
              <a:t>’ at your university and what would it take to implement? </a:t>
            </a:r>
          </a:p>
          <a:p>
            <a:pPr marL="457200" indent="-457200">
              <a:buFont typeface="+mj-lt"/>
              <a:buAutoNum type="arabicPeriod"/>
            </a:pPr>
            <a:r>
              <a:rPr lang="en-US" sz="1300" dirty="0"/>
              <a:t>What are new trends to explore in future industry surveys? How should we best conduct these to help make them actionable?</a:t>
            </a:r>
          </a:p>
          <a:p>
            <a:pPr marL="457200" indent="-457200">
              <a:buFont typeface="+mj-lt"/>
              <a:buAutoNum type="arabicPeriod"/>
            </a:pPr>
            <a:r>
              <a:rPr lang="en-US" sz="1300" dirty="0"/>
              <a:t>What other big ideas do you believe CMC should explore in collaboration with Deans and Academia?</a:t>
            </a:r>
          </a:p>
          <a:p>
            <a:pPr marL="457200" indent="-457200">
              <a:buFont typeface="+mj-lt"/>
              <a:buAutoNum type="arabicPeriod"/>
            </a:pPr>
            <a:r>
              <a:rPr lang="en-US" sz="1300" dirty="0"/>
              <a:t>What benefits would your Industry partners value to be part of CMC to grow our membership?</a:t>
            </a:r>
          </a:p>
        </p:txBody>
      </p:sp>
    </p:spTree>
    <p:extLst>
      <p:ext uri="{BB962C8B-B14F-4D97-AF65-F5344CB8AC3E}">
        <p14:creationId xmlns:p14="http://schemas.microsoft.com/office/powerpoint/2010/main" val="24509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A2171-263F-EFA1-B492-5AAE9CD7ED66}"/>
              </a:ext>
            </a:extLst>
          </p:cNvPr>
          <p:cNvSpPr>
            <a:spLocks noGrp="1"/>
          </p:cNvSpPr>
          <p:nvPr>
            <p:ph type="title"/>
          </p:nvPr>
        </p:nvSpPr>
        <p:spPr>
          <a:xfrm>
            <a:off x="1033504" y="0"/>
            <a:ext cx="6923558" cy="2656534"/>
          </a:xfrm>
        </p:spPr>
        <p:txBody>
          <a:bodyPr vert="horz" lIns="91440" tIns="45720" rIns="91440" bIns="45720" rtlCol="0" anchor="b">
            <a:normAutofit/>
          </a:bodyPr>
          <a:lstStyle/>
          <a:p>
            <a:r>
              <a:rPr lang="en-US" sz="3800" b="1" dirty="0">
                <a:solidFill>
                  <a:srgbClr val="004D75"/>
                </a:solidFill>
                <a:latin typeface="Gill Sans MT" panose="020B0502020104020203" pitchFamily="34" charset="0"/>
              </a:rPr>
              <a:t>Wrap-up and Next Steps</a:t>
            </a:r>
            <a:br>
              <a:rPr lang="en-US" sz="3800" b="1" dirty="0">
                <a:solidFill>
                  <a:srgbClr val="004D75"/>
                </a:solidFill>
                <a:latin typeface="Gill Sans MT" panose="020B0502020104020203" pitchFamily="34" charset="0"/>
              </a:rPr>
            </a:br>
            <a:r>
              <a:rPr lang="en-US" sz="3800" b="1" dirty="0">
                <a:solidFill>
                  <a:srgbClr val="004D75"/>
                </a:solidFill>
                <a:latin typeface="Gill Sans MT" panose="020B0502020104020203" pitchFamily="34" charset="0"/>
              </a:rPr>
              <a:t> (10 mins)</a:t>
            </a:r>
          </a:p>
        </p:txBody>
      </p:sp>
    </p:spTree>
    <p:extLst>
      <p:ext uri="{BB962C8B-B14F-4D97-AF65-F5344CB8AC3E}">
        <p14:creationId xmlns:p14="http://schemas.microsoft.com/office/powerpoint/2010/main" val="1770136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A2171-263F-EFA1-B492-5AAE9CD7ED66}"/>
              </a:ext>
            </a:extLst>
          </p:cNvPr>
          <p:cNvSpPr>
            <a:spLocks noGrp="1"/>
          </p:cNvSpPr>
          <p:nvPr>
            <p:ph type="title"/>
          </p:nvPr>
        </p:nvSpPr>
        <p:spPr>
          <a:xfrm>
            <a:off x="587304" y="1092113"/>
            <a:ext cx="2797444" cy="3360545"/>
          </a:xfrm>
        </p:spPr>
        <p:txBody>
          <a:bodyPr>
            <a:normAutofit/>
          </a:bodyPr>
          <a:lstStyle/>
          <a:p>
            <a:pPr algn="r"/>
            <a:r>
              <a:rPr lang="en-US" sz="2400" b="1" dirty="0">
                <a:latin typeface="Gill Sans MT" panose="020B0502020104020203" pitchFamily="34" charset="0"/>
              </a:rPr>
              <a:t>Join us </a:t>
            </a:r>
            <a:r>
              <a:rPr lang="en-US" sz="2400" dirty="0"/>
              <a:t>at the</a:t>
            </a:r>
            <a:r>
              <a:rPr lang="en-US" sz="2400" b="1" dirty="0">
                <a:latin typeface="Gill Sans MT" panose="020B0502020104020203" pitchFamily="34" charset="0"/>
              </a:rPr>
              <a:t> ASEE Annual</a:t>
            </a:r>
            <a:br>
              <a:rPr lang="en-US" sz="2400" b="1" dirty="0">
                <a:latin typeface="Gill Sans MT" panose="020B0502020104020203" pitchFamily="34" charset="0"/>
              </a:rPr>
            </a:br>
            <a:r>
              <a:rPr lang="en-US" sz="2400" b="1" dirty="0">
                <a:latin typeface="Gill Sans MT" panose="020B0502020104020203" pitchFamily="34" charset="0"/>
              </a:rPr>
              <a:t>Conference</a:t>
            </a:r>
            <a:br>
              <a:rPr lang="en-US" sz="2400" b="1" dirty="0">
                <a:latin typeface="Gill Sans MT" panose="020B0502020104020203" pitchFamily="34" charset="0"/>
              </a:rPr>
            </a:br>
            <a:r>
              <a:rPr lang="en-US" sz="2400" b="1" dirty="0">
                <a:latin typeface="Gill Sans MT" panose="020B0502020104020203" pitchFamily="34" charset="0"/>
              </a:rPr>
              <a:t>CMC Industry Day</a:t>
            </a:r>
            <a:br>
              <a:rPr lang="en-US" sz="2400" dirty="0"/>
            </a:br>
            <a:r>
              <a:rPr lang="en-US" sz="2400" b="1" dirty="0">
                <a:latin typeface="Gill Sans MT" panose="020B0502020104020203" pitchFamily="34" charset="0"/>
              </a:rPr>
              <a:t>Tuesday</a:t>
            </a:r>
            <a:br>
              <a:rPr lang="en-US" sz="2400" b="1" dirty="0">
                <a:latin typeface="Gill Sans MT" panose="020B0502020104020203" pitchFamily="34" charset="0"/>
              </a:rPr>
            </a:br>
            <a:r>
              <a:rPr lang="en-US" sz="2400" b="1" dirty="0">
                <a:latin typeface="Gill Sans MT" panose="020B0502020104020203" pitchFamily="34" charset="0"/>
              </a:rPr>
              <a:t>June 25th</a:t>
            </a:r>
            <a:br>
              <a:rPr lang="en-US" sz="2400" b="1" dirty="0">
                <a:latin typeface="Gill Sans MT" panose="020B0502020104020203" pitchFamily="34" charset="0"/>
              </a:rPr>
            </a:br>
            <a:br>
              <a:rPr lang="en-US" sz="2400" dirty="0"/>
            </a:br>
            <a:endParaRPr lang="en-US" sz="2400" b="1" dirty="0">
              <a:latin typeface="+mn-lt"/>
            </a:endParaRPr>
          </a:p>
        </p:txBody>
      </p:sp>
      <p:cxnSp>
        <p:nvCxnSpPr>
          <p:cNvPr id="40" name="Straight Connector 3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389647"/>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5C1C0-6428-3812-4BB7-BAB31C87CED7}"/>
              </a:ext>
            </a:extLst>
          </p:cNvPr>
          <p:cNvSpPr>
            <a:spLocks noGrp="1"/>
          </p:cNvSpPr>
          <p:nvPr>
            <p:ph idx="1"/>
          </p:nvPr>
        </p:nvSpPr>
        <p:spPr>
          <a:xfrm>
            <a:off x="3553958" y="1389647"/>
            <a:ext cx="4947799" cy="3170358"/>
          </a:xfrm>
        </p:spPr>
        <p:txBody>
          <a:bodyPr anchor="ctr">
            <a:normAutofit fontScale="77500" lnSpcReduction="20000"/>
          </a:bodyPr>
          <a:lstStyle/>
          <a:p>
            <a:r>
              <a:rPr lang="en-US" sz="1800" b="1" dirty="0"/>
              <a:t>CMC Keynote-</a:t>
            </a:r>
            <a:r>
              <a:rPr lang="en-US" sz="1800" dirty="0"/>
              <a:t> Fireside Chat Jim Hanna, Director, Microsoft and Yash </a:t>
            </a:r>
            <a:r>
              <a:rPr lang="en-US" sz="1800" dirty="0" err="1"/>
              <a:t>Tadimalla</a:t>
            </a:r>
            <a:r>
              <a:rPr lang="en-US" sz="1800" dirty="0"/>
              <a:t>, UN Youth Delegate</a:t>
            </a:r>
          </a:p>
          <a:p>
            <a:pPr marL="0" indent="0">
              <a:buNone/>
            </a:pPr>
            <a:endParaRPr lang="en-US" sz="1800" dirty="0"/>
          </a:p>
          <a:p>
            <a:r>
              <a:rPr lang="en-US" sz="1800" b="1" dirty="0"/>
              <a:t>4 CMC Sessions</a:t>
            </a:r>
          </a:p>
          <a:p>
            <a:pPr lvl="1"/>
            <a:endParaRPr lang="en-US" dirty="0">
              <a:latin typeface="Aptos" panose="020B0004020202020204" pitchFamily="34" charset="0"/>
              <a:ea typeface="Calibri" panose="020F0502020204030204" pitchFamily="34" charset="0"/>
            </a:endParaRPr>
          </a:p>
          <a:p>
            <a:pPr lvl="1"/>
            <a:r>
              <a:rPr lang="en-US" b="1" dirty="0">
                <a:latin typeface="Aptos" panose="020B0004020202020204" pitchFamily="34" charset="0"/>
                <a:ea typeface="Calibri" panose="020F0502020204030204" pitchFamily="34" charset="0"/>
                <a:cs typeface="Calibri" panose="020F0502020204030204" pitchFamily="34" charset="0"/>
              </a:rPr>
              <a:t>9</a:t>
            </a:r>
            <a:r>
              <a:rPr lang="en-US" sz="1800" b="1" dirty="0">
                <a:effectLst/>
                <a:latin typeface="Aptos" panose="020B0004020202020204" pitchFamily="34" charset="0"/>
                <a:ea typeface="Calibri" panose="020F0502020204030204" pitchFamily="34" charset="0"/>
                <a:cs typeface="Calibri" panose="020F0502020204030204" pitchFamily="34" charset="0"/>
              </a:rPr>
              <a:t>:15</a:t>
            </a:r>
            <a:r>
              <a:rPr lang="en-US" sz="1800" dirty="0">
                <a:effectLst/>
                <a:latin typeface="Aptos" panose="020B0004020202020204" pitchFamily="34" charset="0"/>
                <a:ea typeface="Calibri" panose="020F0502020204030204" pitchFamily="34" charset="0"/>
                <a:cs typeface="Calibri" panose="020F0502020204030204" pitchFamily="34" charset="0"/>
              </a:rPr>
              <a:t> Strategies for Advancing Diversity, Equity, and Inclusion: Breaking Barriers and Creating Pathways</a:t>
            </a:r>
          </a:p>
          <a:p>
            <a:pPr marL="342900" lvl="1" indent="0">
              <a:buNone/>
            </a:pP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lvl="1"/>
            <a:r>
              <a:rPr lang="en-US" b="1" dirty="0">
                <a:latin typeface="Aptos" panose="020B0004020202020204" pitchFamily="34" charset="0"/>
                <a:ea typeface="Calibri" panose="020F0502020204030204" pitchFamily="34" charset="0"/>
              </a:rPr>
              <a:t>11</a:t>
            </a:r>
            <a:r>
              <a:rPr lang="en-US" sz="1800" b="1" dirty="0">
                <a:effectLst/>
                <a:latin typeface="Aptos" panose="020B0004020202020204" pitchFamily="34" charset="0"/>
                <a:ea typeface="Calibri" panose="020F0502020204030204" pitchFamily="34" charset="0"/>
              </a:rPr>
              <a:t>:00  </a:t>
            </a:r>
            <a:r>
              <a:rPr lang="en-US" sz="1800" dirty="0">
                <a:effectLst/>
                <a:latin typeface="Aptos" panose="020B0004020202020204" pitchFamily="34" charset="0"/>
                <a:ea typeface="Calibri" panose="020F0502020204030204" pitchFamily="34" charset="0"/>
              </a:rPr>
              <a:t>When Every Job is a Climate Job: The Role of Engineering Education</a:t>
            </a:r>
          </a:p>
          <a:p>
            <a:pPr lvl="1"/>
            <a:endParaRPr lang="en-US" dirty="0"/>
          </a:p>
          <a:p>
            <a:pPr lvl="1"/>
            <a:r>
              <a:rPr lang="en-US" b="1" dirty="0"/>
              <a:t>1:30</a:t>
            </a:r>
            <a:r>
              <a:rPr lang="en-US" dirty="0"/>
              <a:t>  Aligning Industry, Educators, and Policymakers to Develop the Skilled Technical Workforce for Industry 4.0</a:t>
            </a:r>
          </a:p>
          <a:p>
            <a:pPr lvl="1"/>
            <a:endParaRPr lang="en-US" dirty="0"/>
          </a:p>
          <a:p>
            <a:pPr lvl="1"/>
            <a:r>
              <a:rPr lang="en-US" b="1" dirty="0"/>
              <a:t>3:15 </a:t>
            </a:r>
            <a:r>
              <a:rPr lang="en-US" dirty="0"/>
              <a:t> AI Effects on Education- The Good, the Bad and the Ugly</a:t>
            </a:r>
          </a:p>
          <a:p>
            <a:pPr lvl="1"/>
            <a:endParaRPr lang="en-US" dirty="0"/>
          </a:p>
          <a:p>
            <a:pPr lvl="1"/>
            <a:endParaRPr lang="en-US" sz="1800" dirty="0">
              <a:effectLst/>
              <a:latin typeface="Aptos" panose="020B0004020202020204" pitchFamily="34" charset="0"/>
              <a:ea typeface="Calibri" panose="020F0502020204030204" pitchFamily="34" charset="0"/>
            </a:endParaRPr>
          </a:p>
          <a:p>
            <a:pPr lvl="1"/>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lvl="1"/>
            <a:endParaRPr lang="en-US" dirty="0"/>
          </a:p>
          <a:p>
            <a:endParaRPr lang="en-US" sz="1800" dirty="0"/>
          </a:p>
        </p:txBody>
      </p:sp>
    </p:spTree>
    <p:extLst>
      <p:ext uri="{BB962C8B-B14F-4D97-AF65-F5344CB8AC3E}">
        <p14:creationId xmlns:p14="http://schemas.microsoft.com/office/powerpoint/2010/main" val="146396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0" y="1049957"/>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0C16B-F4EA-B096-CD5D-CC8DE5406E82}"/>
              </a:ext>
            </a:extLst>
          </p:cNvPr>
          <p:cNvSpPr>
            <a:spLocks noGrp="1"/>
          </p:cNvSpPr>
          <p:nvPr>
            <p:ph type="title"/>
          </p:nvPr>
        </p:nvSpPr>
        <p:spPr>
          <a:xfrm>
            <a:off x="350041" y="440141"/>
            <a:ext cx="2401025" cy="2540623"/>
          </a:xfrm>
        </p:spPr>
        <p:txBody>
          <a:bodyPr anchor="b">
            <a:normAutofit/>
          </a:bodyPr>
          <a:lstStyle/>
          <a:p>
            <a:pPr algn="r"/>
            <a:r>
              <a:rPr lang="en-US" sz="2800">
                <a:solidFill>
                  <a:srgbClr val="FFFFFF"/>
                </a:solidFill>
              </a:rPr>
              <a:t>ASEE Corporate Member Council (CMC) Mission</a:t>
            </a:r>
          </a:p>
        </p:txBody>
      </p:sp>
      <p:sp>
        <p:nvSpPr>
          <p:cNvPr id="3" name="Content Placeholder 2">
            <a:extLst>
              <a:ext uri="{FF2B5EF4-FFF2-40B4-BE49-F238E27FC236}">
                <a16:creationId xmlns:a16="http://schemas.microsoft.com/office/drawing/2014/main" id="{B814931A-C8D5-1EF6-B338-E85CC5DE6751}"/>
              </a:ext>
            </a:extLst>
          </p:cNvPr>
          <p:cNvSpPr>
            <a:spLocks noGrp="1"/>
          </p:cNvSpPr>
          <p:nvPr>
            <p:ph idx="1"/>
          </p:nvPr>
        </p:nvSpPr>
        <p:spPr>
          <a:xfrm>
            <a:off x="3275771" y="491982"/>
            <a:ext cx="5611766" cy="4159535"/>
          </a:xfrm>
        </p:spPr>
        <p:txBody>
          <a:bodyPr anchor="ctr">
            <a:normAutofit/>
          </a:bodyPr>
          <a:lstStyle/>
          <a:p>
            <a:pPr marL="0" indent="0">
              <a:buNone/>
            </a:pPr>
            <a:r>
              <a:rPr lang="en-US" sz="1500" b="1" i="0" dirty="0">
                <a:effectLst/>
              </a:rPr>
              <a:t>Mission</a:t>
            </a:r>
            <a:endParaRPr lang="en-US" sz="1500" b="0" i="0" dirty="0">
              <a:effectLst/>
            </a:endParaRPr>
          </a:p>
          <a:p>
            <a:pPr marL="0" indent="0">
              <a:buNone/>
            </a:pPr>
            <a:r>
              <a:rPr lang="en-US" sz="1500" b="0" i="0" dirty="0">
                <a:effectLst/>
              </a:rPr>
              <a:t>The CMC's mission is to foster, encourage, and cultivate the dialogue between industry and engineering educators.</a:t>
            </a:r>
          </a:p>
          <a:p>
            <a:pPr marL="0" indent="0">
              <a:buNone/>
            </a:pPr>
            <a:endParaRPr lang="en-US" sz="1500" b="0" i="0" dirty="0">
              <a:effectLst/>
            </a:endParaRPr>
          </a:p>
          <a:p>
            <a:pPr marL="0" indent="0">
              <a:buNone/>
            </a:pPr>
            <a:r>
              <a:rPr lang="en-US" sz="1500" b="1" i="0" dirty="0">
                <a:effectLst/>
              </a:rPr>
              <a:t>Strategic Goals</a:t>
            </a:r>
            <a:endParaRPr lang="en-US" sz="1500" b="0" i="0" dirty="0">
              <a:effectLst/>
            </a:endParaRPr>
          </a:p>
          <a:p>
            <a:pPr algn="l">
              <a:buFont typeface="Arial" panose="020B0604020202020204" pitchFamily="34" charset="0"/>
              <a:buChar char="•"/>
            </a:pPr>
            <a:r>
              <a:rPr lang="en-US" sz="1500" dirty="0"/>
              <a:t>Create diversity in engineering education</a:t>
            </a:r>
          </a:p>
          <a:p>
            <a:pPr algn="l">
              <a:buFont typeface="Arial" panose="020B0604020202020204" pitchFamily="34" charset="0"/>
              <a:buChar char="•"/>
            </a:pPr>
            <a:r>
              <a:rPr lang="en-US" sz="1500" dirty="0"/>
              <a:t>Advise ASEE leadership on Industry needs from education</a:t>
            </a:r>
          </a:p>
          <a:p>
            <a:pPr algn="l">
              <a:buFont typeface="Arial" panose="020B0604020202020204" pitchFamily="34" charset="0"/>
              <a:buChar char="•"/>
            </a:pPr>
            <a:r>
              <a:rPr lang="en-US" sz="1500" dirty="0"/>
              <a:t>Enhance the K-12 educational pipeline and the future workforce</a:t>
            </a:r>
          </a:p>
          <a:p>
            <a:pPr algn="l">
              <a:buFont typeface="Arial" panose="020B0604020202020204" pitchFamily="34" charset="0"/>
              <a:buChar char="•"/>
            </a:pPr>
            <a:r>
              <a:rPr lang="en-US" sz="1500" dirty="0"/>
              <a:t>Transform engineering education</a:t>
            </a:r>
          </a:p>
          <a:p>
            <a:pPr algn="l">
              <a:buFont typeface="Arial" panose="020B0604020202020204" pitchFamily="34" charset="0"/>
              <a:buChar char="•"/>
            </a:pPr>
            <a:r>
              <a:rPr lang="en-US" sz="1500" dirty="0"/>
              <a:t>Collaborate on engineering research and intellectual property</a:t>
            </a:r>
          </a:p>
          <a:p>
            <a:pPr algn="l">
              <a:buFont typeface="Arial" panose="020B0604020202020204" pitchFamily="34" charset="0"/>
              <a:buChar char="•"/>
            </a:pPr>
            <a:r>
              <a:rPr lang="en-US" sz="1500" dirty="0"/>
              <a:t>Liaison with engineering, technology, and the Society</a:t>
            </a:r>
          </a:p>
          <a:p>
            <a:pPr marL="0" indent="0">
              <a:buNone/>
            </a:pPr>
            <a:endParaRPr lang="en-US" sz="1500" dirty="0"/>
          </a:p>
        </p:txBody>
      </p:sp>
    </p:spTree>
    <p:extLst>
      <p:ext uri="{BB962C8B-B14F-4D97-AF65-F5344CB8AC3E}">
        <p14:creationId xmlns:p14="http://schemas.microsoft.com/office/powerpoint/2010/main" val="277340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057559"/>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C363-82F6-0C75-7447-93762400024A}"/>
              </a:ext>
            </a:extLst>
          </p:cNvPr>
          <p:cNvSpPr>
            <a:spLocks noGrp="1"/>
          </p:cNvSpPr>
          <p:nvPr>
            <p:ph type="title"/>
          </p:nvPr>
        </p:nvSpPr>
        <p:spPr>
          <a:xfrm>
            <a:off x="439858" y="1262817"/>
            <a:ext cx="2336449" cy="1797269"/>
          </a:xfrm>
        </p:spPr>
        <p:txBody>
          <a:bodyPr vert="horz" lIns="91440" tIns="45720" rIns="91440" bIns="45720" rtlCol="0" anchor="b">
            <a:normAutofit/>
          </a:bodyPr>
          <a:lstStyle/>
          <a:p>
            <a:pPr algn="r" defTabSz="914400"/>
            <a:r>
              <a:rPr lang="en-US" sz="3000" b="1" kern="1200">
                <a:solidFill>
                  <a:srgbClr val="FFFFFF"/>
                </a:solidFill>
                <a:latin typeface="+mj-lt"/>
                <a:ea typeface="+mj-ea"/>
                <a:cs typeface="+mj-cs"/>
              </a:rPr>
              <a:t>Who are our members?</a:t>
            </a:r>
          </a:p>
        </p:txBody>
      </p:sp>
      <p:sp>
        <p:nvSpPr>
          <p:cNvPr id="5" name="Content Placeholder 4">
            <a:extLst>
              <a:ext uri="{FF2B5EF4-FFF2-40B4-BE49-F238E27FC236}">
                <a16:creationId xmlns:a16="http://schemas.microsoft.com/office/drawing/2014/main" id="{09005532-4B02-6570-8D3D-164A8460450F}"/>
              </a:ext>
            </a:extLst>
          </p:cNvPr>
          <p:cNvSpPr>
            <a:spLocks/>
          </p:cNvSpPr>
          <p:nvPr/>
        </p:nvSpPr>
        <p:spPr>
          <a:xfrm>
            <a:off x="6457700" y="445366"/>
            <a:ext cx="2733744" cy="4491080"/>
          </a:xfrm>
          <a:prstGeom prst="rect">
            <a:avLst/>
          </a:prstGeom>
          <a:solidFill>
            <a:schemeClr val="accent1">
              <a:lumMod val="20000"/>
              <a:lumOff val="80000"/>
            </a:schemeClr>
          </a:solidFill>
        </p:spPr>
        <p:txBody>
          <a:bodyPr>
            <a:noAutofit/>
          </a:bodyPr>
          <a:lstStyle/>
          <a:p>
            <a:pPr defTabSz="768096"/>
            <a:r>
              <a:rPr lang="en-US" sz="1400" b="1" kern="1200" dirty="0">
                <a:solidFill>
                  <a:schemeClr val="tx1"/>
                </a:solidFill>
                <a:latin typeface="+mn-lt"/>
                <a:ea typeface="+mn-ea"/>
                <a:cs typeface="+mn-cs"/>
              </a:rPr>
              <a:t>Organizations in CMC include:</a:t>
            </a:r>
          </a:p>
          <a:p>
            <a:pPr defTabSz="768096"/>
            <a:r>
              <a:rPr lang="en-US" sz="1400" kern="1200" dirty="0">
                <a:solidFill>
                  <a:schemeClr val="tx1"/>
                </a:solidFill>
                <a:latin typeface="+mn-lt"/>
                <a:ea typeface="+mn-ea"/>
                <a:cs typeface="+mn-cs"/>
              </a:rPr>
              <a:t>Siemens</a:t>
            </a:r>
          </a:p>
          <a:p>
            <a:pPr defTabSz="768096"/>
            <a:r>
              <a:rPr lang="en-US" sz="1400" kern="1200" dirty="0">
                <a:solidFill>
                  <a:schemeClr val="tx1"/>
                </a:solidFill>
                <a:latin typeface="+mn-lt"/>
                <a:ea typeface="+mn-ea"/>
                <a:cs typeface="+mn-cs"/>
              </a:rPr>
              <a:t>MathWorks</a:t>
            </a:r>
          </a:p>
          <a:p>
            <a:pPr defTabSz="768096"/>
            <a:r>
              <a:rPr lang="en-US" sz="1400" kern="1200" dirty="0">
                <a:solidFill>
                  <a:schemeClr val="tx1"/>
                </a:solidFill>
                <a:latin typeface="+mn-lt"/>
                <a:ea typeface="+mn-ea"/>
                <a:cs typeface="+mn-cs"/>
              </a:rPr>
              <a:t>Autodesk</a:t>
            </a:r>
          </a:p>
          <a:p>
            <a:pPr defTabSz="768096"/>
            <a:r>
              <a:rPr lang="en-US" sz="1400" kern="1200" dirty="0">
                <a:solidFill>
                  <a:schemeClr val="tx1"/>
                </a:solidFill>
                <a:latin typeface="+mn-lt"/>
                <a:ea typeface="+mn-ea"/>
                <a:cs typeface="+mn-cs"/>
              </a:rPr>
              <a:t>The Boeing Company</a:t>
            </a:r>
          </a:p>
          <a:p>
            <a:pPr defTabSz="768096"/>
            <a:r>
              <a:rPr lang="en-US" sz="1400" kern="1200" dirty="0">
                <a:solidFill>
                  <a:schemeClr val="tx1"/>
                </a:solidFill>
                <a:latin typeface="+mn-lt"/>
                <a:ea typeface="+mn-ea"/>
                <a:cs typeface="+mn-cs"/>
              </a:rPr>
              <a:t>GM</a:t>
            </a:r>
          </a:p>
          <a:p>
            <a:pPr defTabSz="768096"/>
            <a:r>
              <a:rPr lang="en-US" sz="1400" kern="1200" dirty="0">
                <a:solidFill>
                  <a:schemeClr val="tx1"/>
                </a:solidFill>
                <a:latin typeface="+mn-lt"/>
                <a:ea typeface="+mn-ea"/>
                <a:cs typeface="+mn-cs"/>
              </a:rPr>
              <a:t>Chevron</a:t>
            </a:r>
          </a:p>
          <a:p>
            <a:pPr defTabSz="768096"/>
            <a:r>
              <a:rPr lang="en-US" sz="1400" kern="1200" dirty="0">
                <a:solidFill>
                  <a:schemeClr val="tx1"/>
                </a:solidFill>
                <a:latin typeface="+mn-lt"/>
                <a:ea typeface="+mn-ea"/>
                <a:cs typeface="+mn-cs"/>
              </a:rPr>
              <a:t>HP</a:t>
            </a:r>
          </a:p>
          <a:p>
            <a:pPr defTabSz="768096"/>
            <a:r>
              <a:rPr lang="en-US" sz="1400" kern="1200" dirty="0">
                <a:solidFill>
                  <a:schemeClr val="tx1"/>
                </a:solidFill>
                <a:latin typeface="+mn-lt"/>
                <a:ea typeface="+mn-ea"/>
                <a:cs typeface="+mn-cs"/>
              </a:rPr>
              <a:t>Ansys</a:t>
            </a:r>
          </a:p>
          <a:p>
            <a:pPr defTabSz="768096"/>
            <a:r>
              <a:rPr lang="en-US" sz="1400" kern="1200" dirty="0">
                <a:solidFill>
                  <a:schemeClr val="tx1"/>
                </a:solidFill>
                <a:latin typeface="+mn-lt"/>
                <a:ea typeface="+mn-ea"/>
                <a:cs typeface="+mn-cs"/>
              </a:rPr>
              <a:t>Edge Impulse</a:t>
            </a:r>
          </a:p>
          <a:p>
            <a:pPr defTabSz="768096"/>
            <a:r>
              <a:rPr lang="en-US" sz="1400" kern="1200" dirty="0">
                <a:solidFill>
                  <a:schemeClr val="tx1"/>
                </a:solidFill>
                <a:latin typeface="+mn-lt"/>
                <a:ea typeface="+mn-ea"/>
                <a:cs typeface="+mn-cs"/>
              </a:rPr>
              <a:t>Infinity</a:t>
            </a:r>
          </a:p>
          <a:p>
            <a:pPr defTabSz="768096"/>
            <a:r>
              <a:rPr lang="en-US" sz="1400" kern="1200" dirty="0">
                <a:solidFill>
                  <a:schemeClr val="tx1"/>
                </a:solidFill>
                <a:latin typeface="+mn-lt"/>
                <a:ea typeface="+mn-ea"/>
                <a:cs typeface="+mn-cs"/>
              </a:rPr>
              <a:t>ABET</a:t>
            </a:r>
          </a:p>
          <a:p>
            <a:pPr defTabSz="768096"/>
            <a:r>
              <a:rPr lang="en-US" sz="1400" kern="1200" dirty="0" err="1">
                <a:solidFill>
                  <a:schemeClr val="tx1"/>
                </a:solidFill>
                <a:latin typeface="+mn-lt"/>
                <a:ea typeface="+mn-ea"/>
                <a:cs typeface="+mn-cs"/>
              </a:rPr>
              <a:t>DuoLingo</a:t>
            </a:r>
            <a:endParaRPr lang="en-US" sz="1400" kern="1200" dirty="0">
              <a:solidFill>
                <a:schemeClr val="tx1"/>
              </a:solidFill>
              <a:latin typeface="+mn-lt"/>
              <a:ea typeface="+mn-ea"/>
              <a:cs typeface="+mn-cs"/>
            </a:endParaRPr>
          </a:p>
          <a:p>
            <a:pPr defTabSz="768096"/>
            <a:r>
              <a:rPr lang="en-US" sz="1400" kern="1200" dirty="0" err="1">
                <a:solidFill>
                  <a:schemeClr val="tx1"/>
                </a:solidFill>
                <a:latin typeface="+mn-lt"/>
                <a:ea typeface="+mn-ea"/>
                <a:cs typeface="+mn-cs"/>
              </a:rPr>
              <a:t>KeySight</a:t>
            </a:r>
            <a:r>
              <a:rPr lang="en-US" sz="1400" kern="1200" dirty="0">
                <a:solidFill>
                  <a:schemeClr val="tx1"/>
                </a:solidFill>
                <a:latin typeface="+mn-lt"/>
                <a:ea typeface="+mn-ea"/>
                <a:cs typeface="+mn-cs"/>
              </a:rPr>
              <a:t> Technologies</a:t>
            </a:r>
          </a:p>
          <a:p>
            <a:pPr defTabSz="768096"/>
            <a:r>
              <a:rPr lang="en-US" sz="1400" kern="1200" dirty="0" err="1">
                <a:solidFill>
                  <a:schemeClr val="tx1"/>
                </a:solidFill>
                <a:latin typeface="+mn-lt"/>
                <a:ea typeface="+mn-ea"/>
                <a:cs typeface="+mn-cs"/>
              </a:rPr>
              <a:t>Robonation</a:t>
            </a:r>
            <a:endParaRPr lang="en-US" sz="1400" kern="1200" dirty="0">
              <a:solidFill>
                <a:schemeClr val="tx1"/>
              </a:solidFill>
              <a:latin typeface="+mn-lt"/>
              <a:ea typeface="+mn-ea"/>
              <a:cs typeface="+mn-cs"/>
            </a:endParaRPr>
          </a:p>
          <a:p>
            <a:pPr defTabSz="768096"/>
            <a:r>
              <a:rPr lang="en-US" sz="1400" kern="1200" dirty="0">
                <a:solidFill>
                  <a:schemeClr val="tx1"/>
                </a:solidFill>
                <a:latin typeface="+mn-lt"/>
                <a:ea typeface="+mn-ea"/>
                <a:cs typeface="+mn-cs"/>
              </a:rPr>
              <a:t>Texas Instruments</a:t>
            </a:r>
          </a:p>
          <a:p>
            <a:pPr defTabSz="768096"/>
            <a:r>
              <a:rPr lang="en-US" sz="1400" kern="1200" dirty="0">
                <a:solidFill>
                  <a:schemeClr val="tx1"/>
                </a:solidFill>
                <a:latin typeface="+mn-lt"/>
                <a:ea typeface="+mn-ea"/>
                <a:cs typeface="+mn-cs"/>
              </a:rPr>
              <a:t>National Instruments</a:t>
            </a:r>
          </a:p>
          <a:p>
            <a:pPr defTabSz="768096"/>
            <a:r>
              <a:rPr lang="en-US" sz="1400" kern="1200" dirty="0">
                <a:solidFill>
                  <a:schemeClr val="tx1"/>
                </a:solidFill>
                <a:latin typeface="+mn-lt"/>
                <a:ea typeface="+mn-ea"/>
                <a:cs typeface="+mn-cs"/>
              </a:rPr>
              <a:t>Dassault Systems</a:t>
            </a:r>
          </a:p>
          <a:p>
            <a:pPr defTabSz="768096"/>
            <a:r>
              <a:rPr lang="en-US" sz="1400" dirty="0" err="1"/>
              <a:t>Quanser</a:t>
            </a:r>
            <a:endParaRPr lang="en-US" sz="1400" kern="1200" dirty="0">
              <a:solidFill>
                <a:schemeClr val="tx1"/>
              </a:solidFill>
              <a:latin typeface="+mn-lt"/>
              <a:ea typeface="+mn-ea"/>
              <a:cs typeface="+mn-cs"/>
            </a:endParaRPr>
          </a:p>
          <a:p>
            <a:pPr defTabSz="768096"/>
            <a:r>
              <a:rPr lang="en-US" sz="1600" kern="1200" dirty="0">
                <a:solidFill>
                  <a:schemeClr val="tx1"/>
                </a:solidFill>
                <a:latin typeface="+mn-lt"/>
                <a:ea typeface="+mn-ea"/>
                <a:cs typeface="+mn-cs"/>
              </a:rPr>
              <a:t>…and we are growing</a:t>
            </a:r>
            <a:endParaRPr lang="en-US" sz="1600" dirty="0"/>
          </a:p>
        </p:txBody>
      </p:sp>
      <p:sp>
        <p:nvSpPr>
          <p:cNvPr id="17" name="TextBox 16">
            <a:extLst>
              <a:ext uri="{FF2B5EF4-FFF2-40B4-BE49-F238E27FC236}">
                <a16:creationId xmlns:a16="http://schemas.microsoft.com/office/drawing/2014/main" id="{83469917-EB36-DEAD-611C-9BDDD22FD534}"/>
              </a:ext>
            </a:extLst>
          </p:cNvPr>
          <p:cNvSpPr txBox="1"/>
          <p:nvPr/>
        </p:nvSpPr>
        <p:spPr>
          <a:xfrm>
            <a:off x="4571768" y="383540"/>
            <a:ext cx="1509636" cy="1061829"/>
          </a:xfrm>
          <a:prstGeom prst="rect">
            <a:avLst/>
          </a:prstGeom>
          <a:noFill/>
        </p:spPr>
        <p:txBody>
          <a:bodyPr wrap="square" rtlCol="0">
            <a:spAutoFit/>
          </a:bodyPr>
          <a:lstStyle/>
          <a:p>
            <a:pPr defTabSz="768096"/>
            <a:r>
              <a:rPr lang="en-US" kern="1200" dirty="0">
                <a:solidFill>
                  <a:schemeClr val="tx1"/>
                </a:solidFill>
                <a:latin typeface="+mn-lt"/>
                <a:ea typeface="+mn-ea"/>
                <a:cs typeface="+mn-cs"/>
              </a:rPr>
              <a:t>P.J. Boardman</a:t>
            </a:r>
          </a:p>
          <a:p>
            <a:pPr defTabSz="768096"/>
            <a:r>
              <a:rPr lang="en-US" sz="900" kern="1200" dirty="0">
                <a:solidFill>
                  <a:schemeClr val="tx1"/>
                </a:solidFill>
                <a:latin typeface="+mn-lt"/>
                <a:ea typeface="+mn-ea"/>
                <a:cs typeface="+mn-cs"/>
              </a:rPr>
              <a:t>Director, STEM Outreach and Workforce Development MathWorks</a:t>
            </a:r>
          </a:p>
          <a:p>
            <a:pPr defTabSz="768096"/>
            <a:r>
              <a:rPr lang="en-US" sz="900" kern="1200" dirty="0">
                <a:solidFill>
                  <a:schemeClr val="tx1"/>
                </a:solidFill>
                <a:latin typeface="+mn-lt"/>
                <a:ea typeface="+mn-ea"/>
                <a:cs typeface="+mn-cs"/>
              </a:rPr>
              <a:t>Chair </a:t>
            </a:r>
            <a:r>
              <a:rPr lang="en-US" sz="900" dirty="0"/>
              <a:t>-</a:t>
            </a:r>
            <a:r>
              <a:rPr lang="en-US" sz="900" kern="1200" dirty="0">
                <a:solidFill>
                  <a:schemeClr val="tx1"/>
                </a:solidFill>
                <a:latin typeface="+mn-lt"/>
                <a:ea typeface="+mn-ea"/>
                <a:cs typeface="+mn-cs"/>
              </a:rPr>
              <a:t> CMC</a:t>
            </a:r>
          </a:p>
          <a:p>
            <a:endParaRPr lang="en-US" sz="900" dirty="0"/>
          </a:p>
        </p:txBody>
      </p:sp>
      <p:pic>
        <p:nvPicPr>
          <p:cNvPr id="12" name="Picture 11">
            <a:extLst>
              <a:ext uri="{FF2B5EF4-FFF2-40B4-BE49-F238E27FC236}">
                <a16:creationId xmlns:a16="http://schemas.microsoft.com/office/drawing/2014/main" id="{430F3ABF-E3A4-CF3F-C487-3219E9C8E8ED}"/>
              </a:ext>
            </a:extLst>
          </p:cNvPr>
          <p:cNvPicPr>
            <a:picLocks noChangeAspect="1"/>
          </p:cNvPicPr>
          <p:nvPr/>
        </p:nvPicPr>
        <p:blipFill rotWithShape="1">
          <a:blip r:embed="rId3"/>
          <a:srcRect l="14546" t="18478" r="52496" b="26330"/>
          <a:stretch/>
        </p:blipFill>
        <p:spPr>
          <a:xfrm>
            <a:off x="3450883" y="339742"/>
            <a:ext cx="979964" cy="923075"/>
          </a:xfrm>
          <a:prstGeom prst="rect">
            <a:avLst/>
          </a:prstGeom>
        </p:spPr>
      </p:pic>
      <p:pic>
        <p:nvPicPr>
          <p:cNvPr id="3" name="Picture 2">
            <a:extLst>
              <a:ext uri="{FF2B5EF4-FFF2-40B4-BE49-F238E27FC236}">
                <a16:creationId xmlns:a16="http://schemas.microsoft.com/office/drawing/2014/main" id="{8DE6B8C3-8E90-7FB3-3DD2-C5738B22E31E}"/>
              </a:ext>
            </a:extLst>
          </p:cNvPr>
          <p:cNvPicPr>
            <a:picLocks noChangeAspect="1"/>
          </p:cNvPicPr>
          <p:nvPr/>
        </p:nvPicPr>
        <p:blipFill rotWithShape="1">
          <a:blip r:embed="rId4"/>
          <a:srcRect r="52574" b="13619"/>
          <a:stretch/>
        </p:blipFill>
        <p:spPr>
          <a:xfrm>
            <a:off x="3522668" y="2825333"/>
            <a:ext cx="893211" cy="903344"/>
          </a:xfrm>
          <a:prstGeom prst="rect">
            <a:avLst/>
          </a:prstGeom>
        </p:spPr>
      </p:pic>
      <p:sp>
        <p:nvSpPr>
          <p:cNvPr id="8" name="TextBox 7">
            <a:extLst>
              <a:ext uri="{FF2B5EF4-FFF2-40B4-BE49-F238E27FC236}">
                <a16:creationId xmlns:a16="http://schemas.microsoft.com/office/drawing/2014/main" id="{26C06E73-DC8E-35FB-4DE9-84EE2A0E389C}"/>
              </a:ext>
            </a:extLst>
          </p:cNvPr>
          <p:cNvSpPr txBox="1"/>
          <p:nvPr/>
        </p:nvSpPr>
        <p:spPr>
          <a:xfrm>
            <a:off x="4616932" y="2805347"/>
            <a:ext cx="1419308" cy="923330"/>
          </a:xfrm>
          <a:prstGeom prst="rect">
            <a:avLst/>
          </a:prstGeom>
          <a:noFill/>
        </p:spPr>
        <p:txBody>
          <a:bodyPr wrap="square">
            <a:spAutoFit/>
          </a:bodyPr>
          <a:lstStyle/>
          <a:p>
            <a:r>
              <a:rPr lang="en-US" dirty="0"/>
              <a:t>Dora Smith</a:t>
            </a:r>
          </a:p>
          <a:p>
            <a:r>
              <a:rPr lang="en-US" sz="900" dirty="0">
                <a:latin typeface="Calibri" panose="020F0502020204030204" pitchFamily="34" charset="0"/>
                <a:ea typeface="Calibri" panose="020F0502020204030204" pitchFamily="34" charset="0"/>
                <a:cs typeface="Times New Roman" panose="02020603050405020304" pitchFamily="18" charset="0"/>
              </a:rPr>
              <a:t>Senior Director, Global Academic Programs</a:t>
            </a:r>
          </a:p>
          <a:p>
            <a:r>
              <a:rPr lang="en-US" sz="900" dirty="0">
                <a:latin typeface="Calibri" panose="020F0502020204030204" pitchFamily="34" charset="0"/>
                <a:ea typeface="Calibri" panose="020F0502020204030204" pitchFamily="34" charset="0"/>
                <a:cs typeface="Times New Roman" panose="02020603050405020304" pitchFamily="18" charset="0"/>
              </a:rPr>
              <a:t>Siemens</a:t>
            </a:r>
          </a:p>
          <a:p>
            <a:r>
              <a:rPr lang="en-US" sz="900" dirty="0">
                <a:latin typeface="Calibri" panose="020F0502020204030204" pitchFamily="34" charset="0"/>
                <a:ea typeface="Calibri" panose="020F0502020204030204" pitchFamily="34" charset="0"/>
                <a:cs typeface="Times New Roman" panose="02020603050405020304" pitchFamily="18" charset="0"/>
              </a:rPr>
              <a:t>Past Chair- CMC</a:t>
            </a:r>
          </a:p>
        </p:txBody>
      </p:sp>
      <p:sp>
        <p:nvSpPr>
          <p:cNvPr id="11" name="TextBox 10">
            <a:extLst>
              <a:ext uri="{FF2B5EF4-FFF2-40B4-BE49-F238E27FC236}">
                <a16:creationId xmlns:a16="http://schemas.microsoft.com/office/drawing/2014/main" id="{A2FBB546-E39E-7FC7-5BF9-7B10BE952E2C}"/>
              </a:ext>
            </a:extLst>
          </p:cNvPr>
          <p:cNvSpPr txBox="1"/>
          <p:nvPr/>
        </p:nvSpPr>
        <p:spPr>
          <a:xfrm>
            <a:off x="4583351" y="1193988"/>
            <a:ext cx="1509636" cy="1338828"/>
          </a:xfrm>
          <a:prstGeom prst="rect">
            <a:avLst/>
          </a:prstGeom>
          <a:noFill/>
        </p:spPr>
        <p:txBody>
          <a:bodyPr wrap="square" rtlCol="0">
            <a:spAutoFit/>
          </a:bodyPr>
          <a:lstStyle/>
          <a:p>
            <a:pPr defTabSz="768096"/>
            <a:endParaRPr lang="en-US" b="0" i="0" dirty="0">
              <a:effectLst/>
              <a:latin typeface="-apple-system"/>
            </a:endParaRPr>
          </a:p>
          <a:p>
            <a:pPr defTabSz="768096"/>
            <a:r>
              <a:rPr lang="en-US" dirty="0">
                <a:latin typeface="-apple-system"/>
              </a:rPr>
              <a:t>Stephanie Harrington</a:t>
            </a:r>
          </a:p>
          <a:p>
            <a:pPr defTabSz="768096"/>
            <a:r>
              <a:rPr lang="en-US" sz="900" b="0" i="0" dirty="0">
                <a:effectLst/>
                <a:latin typeface="-apple-system"/>
              </a:rPr>
              <a:t>Director of Constituent Relations at ABET</a:t>
            </a:r>
          </a:p>
          <a:p>
            <a:pPr defTabSz="768096"/>
            <a:r>
              <a:rPr lang="en-US" sz="900" dirty="0">
                <a:latin typeface="-apple-system"/>
              </a:rPr>
              <a:t>Chair-Elect-CMC</a:t>
            </a:r>
            <a:endParaRPr lang="en-US" sz="900" dirty="0"/>
          </a:p>
        </p:txBody>
      </p:sp>
      <p:sp>
        <p:nvSpPr>
          <p:cNvPr id="13" name="TextBox 12">
            <a:extLst>
              <a:ext uri="{FF2B5EF4-FFF2-40B4-BE49-F238E27FC236}">
                <a16:creationId xmlns:a16="http://schemas.microsoft.com/office/drawing/2014/main" id="{A7EF910B-73DA-C5D5-7B97-D53E63F82632}"/>
              </a:ext>
            </a:extLst>
          </p:cNvPr>
          <p:cNvSpPr txBox="1"/>
          <p:nvPr/>
        </p:nvSpPr>
        <p:spPr>
          <a:xfrm>
            <a:off x="4572000" y="4000210"/>
            <a:ext cx="1707314" cy="923330"/>
          </a:xfrm>
          <a:prstGeom prst="rect">
            <a:avLst/>
          </a:prstGeom>
          <a:noFill/>
        </p:spPr>
        <p:txBody>
          <a:bodyPr wrap="square">
            <a:spAutoFit/>
          </a:bodyPr>
          <a:lstStyle/>
          <a:p>
            <a:r>
              <a:rPr lang="en-US" dirty="0"/>
              <a:t>Cynthia Murphy-Ortega</a:t>
            </a:r>
          </a:p>
          <a:p>
            <a:r>
              <a:rPr lang="en-US" sz="900" dirty="0">
                <a:latin typeface="Calibri" panose="020F0502020204030204" pitchFamily="34" charset="0"/>
                <a:ea typeface="Calibri" panose="020F0502020204030204" pitchFamily="34" charset="0"/>
                <a:cs typeface="Times New Roman" panose="02020603050405020304" pitchFamily="18" charset="0"/>
              </a:rPr>
              <a:t>Chevron</a:t>
            </a:r>
          </a:p>
          <a:p>
            <a:r>
              <a:rPr lang="en-US" sz="900" dirty="0">
                <a:latin typeface="Calibri" panose="020F0502020204030204" pitchFamily="34" charset="0"/>
                <a:ea typeface="Calibri" panose="020F0502020204030204" pitchFamily="34" charset="0"/>
                <a:cs typeface="Times New Roman" panose="02020603050405020304" pitchFamily="18" charset="0"/>
              </a:rPr>
              <a:t>Treasurer and EDI Liaison- CMC</a:t>
            </a:r>
          </a:p>
        </p:txBody>
      </p:sp>
      <p:pic>
        <p:nvPicPr>
          <p:cNvPr id="15" name="Picture 14">
            <a:extLst>
              <a:ext uri="{FF2B5EF4-FFF2-40B4-BE49-F238E27FC236}">
                <a16:creationId xmlns:a16="http://schemas.microsoft.com/office/drawing/2014/main" id="{D590D18F-061D-5AE0-FC37-BDD928423ADD}"/>
              </a:ext>
            </a:extLst>
          </p:cNvPr>
          <p:cNvPicPr>
            <a:picLocks noChangeAspect="1"/>
          </p:cNvPicPr>
          <p:nvPr/>
        </p:nvPicPr>
        <p:blipFill>
          <a:blip r:embed="rId5"/>
          <a:stretch>
            <a:fillRect/>
          </a:stretch>
        </p:blipFill>
        <p:spPr>
          <a:xfrm>
            <a:off x="3556546" y="4013116"/>
            <a:ext cx="926261" cy="923330"/>
          </a:xfrm>
          <a:prstGeom prst="rect">
            <a:avLst/>
          </a:prstGeom>
        </p:spPr>
      </p:pic>
      <p:pic>
        <p:nvPicPr>
          <p:cNvPr id="18" name="Picture 17">
            <a:extLst>
              <a:ext uri="{FF2B5EF4-FFF2-40B4-BE49-F238E27FC236}">
                <a16:creationId xmlns:a16="http://schemas.microsoft.com/office/drawing/2014/main" id="{2C9034E3-B327-5B0B-6812-3C4796213BF3}"/>
              </a:ext>
            </a:extLst>
          </p:cNvPr>
          <p:cNvPicPr>
            <a:picLocks noChangeAspect="1"/>
          </p:cNvPicPr>
          <p:nvPr/>
        </p:nvPicPr>
        <p:blipFill>
          <a:blip r:embed="rId6"/>
          <a:stretch>
            <a:fillRect/>
          </a:stretch>
        </p:blipFill>
        <p:spPr>
          <a:xfrm>
            <a:off x="3447999" y="1554222"/>
            <a:ext cx="1003355" cy="943027"/>
          </a:xfrm>
          <a:prstGeom prst="rect">
            <a:avLst/>
          </a:prstGeom>
        </p:spPr>
      </p:pic>
    </p:spTree>
    <p:extLst>
      <p:ext uri="{BB962C8B-B14F-4D97-AF65-F5344CB8AC3E}">
        <p14:creationId xmlns:p14="http://schemas.microsoft.com/office/powerpoint/2010/main" val="372127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Triangle 116">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BC11E-8C90-B6D9-9A6C-4E1001718FC8}"/>
              </a:ext>
            </a:extLst>
          </p:cNvPr>
          <p:cNvSpPr>
            <a:spLocks noGrp="1"/>
          </p:cNvSpPr>
          <p:nvPr>
            <p:ph type="title"/>
          </p:nvPr>
        </p:nvSpPr>
        <p:spPr>
          <a:xfrm>
            <a:off x="672351" y="936213"/>
            <a:ext cx="4587868" cy="3131374"/>
          </a:xfrm>
        </p:spPr>
        <p:txBody>
          <a:bodyPr vert="horz" lIns="91440" tIns="45720" rIns="91440" bIns="45720" rtlCol="0" anchor="ctr">
            <a:normAutofit fontScale="90000"/>
          </a:bodyPr>
          <a:lstStyle/>
          <a:p>
            <a:pPr algn="r" defTabSz="914400"/>
            <a:r>
              <a:rPr lang="en-US" sz="4500" b="1" kern="1200" dirty="0">
                <a:solidFill>
                  <a:schemeClr val="tx1"/>
                </a:solidFill>
                <a:latin typeface="+mj-lt"/>
                <a:ea typeface="+mj-ea"/>
                <a:cs typeface="+mj-cs"/>
              </a:rPr>
              <a:t>What are Examples of </a:t>
            </a:r>
            <a:r>
              <a:rPr lang="en-US" sz="4500" b="1" dirty="0"/>
              <a:t>Academia/Industry</a:t>
            </a:r>
            <a:br>
              <a:rPr lang="en-US" sz="4500" b="1" dirty="0"/>
            </a:br>
            <a:r>
              <a:rPr lang="en-US" sz="4500" b="1" kern="1200" dirty="0">
                <a:solidFill>
                  <a:schemeClr val="tx1"/>
                </a:solidFill>
                <a:latin typeface="+mj-lt"/>
                <a:ea typeface="+mj-ea"/>
                <a:cs typeface="+mj-cs"/>
              </a:rPr>
              <a:t>Collaborations with the CMC? </a:t>
            </a:r>
          </a:p>
        </p:txBody>
      </p:sp>
      <p:cxnSp>
        <p:nvCxnSpPr>
          <p:cNvPr id="119" name="Straight Connector 118">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1389647"/>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48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C2F2-55D2-4F33-900C-EDA483D6A52E}"/>
              </a:ext>
            </a:extLst>
          </p:cNvPr>
          <p:cNvSpPr>
            <a:spLocks noGrp="1"/>
          </p:cNvSpPr>
          <p:nvPr>
            <p:ph type="title"/>
          </p:nvPr>
        </p:nvSpPr>
        <p:spPr>
          <a:xfrm>
            <a:off x="304801" y="341207"/>
            <a:ext cx="8111758" cy="1143000"/>
          </a:xfrm>
        </p:spPr>
        <p:txBody>
          <a:bodyPr>
            <a:normAutofit fontScale="90000"/>
          </a:bodyPr>
          <a:lstStyle/>
          <a:p>
            <a:r>
              <a:rPr lang="en-US" dirty="0"/>
              <a:t>ASEE CMC Initiatives- Skills Gap Survey</a:t>
            </a:r>
            <a:br>
              <a:rPr lang="en-US" dirty="0"/>
            </a:br>
            <a:br>
              <a:rPr lang="en-US" dirty="0"/>
            </a:br>
            <a:r>
              <a:rPr lang="en-US" dirty="0"/>
              <a:t>Technical Skills</a:t>
            </a:r>
          </a:p>
        </p:txBody>
      </p:sp>
      <p:pic>
        <p:nvPicPr>
          <p:cNvPr id="4" name="Picture 3">
            <a:extLst>
              <a:ext uri="{FF2B5EF4-FFF2-40B4-BE49-F238E27FC236}">
                <a16:creationId xmlns:a16="http://schemas.microsoft.com/office/drawing/2014/main" id="{E3E5A194-BDD0-40AF-A3EB-7F92B4462998}"/>
              </a:ext>
            </a:extLst>
          </p:cNvPr>
          <p:cNvPicPr>
            <a:picLocks noChangeAspect="1"/>
          </p:cNvPicPr>
          <p:nvPr/>
        </p:nvPicPr>
        <p:blipFill rotWithShape="1">
          <a:blip r:embed="rId3"/>
          <a:srcRect l="316" r="35392" b="49299"/>
          <a:stretch/>
        </p:blipFill>
        <p:spPr>
          <a:xfrm>
            <a:off x="744093" y="1517635"/>
            <a:ext cx="3388659" cy="1838472"/>
          </a:xfrm>
          <a:prstGeom prst="rect">
            <a:avLst/>
          </a:prstGeom>
        </p:spPr>
      </p:pic>
      <p:sp>
        <p:nvSpPr>
          <p:cNvPr id="7" name="Content Placeholder 2">
            <a:extLst>
              <a:ext uri="{FF2B5EF4-FFF2-40B4-BE49-F238E27FC236}">
                <a16:creationId xmlns:a16="http://schemas.microsoft.com/office/drawing/2014/main" id="{A4DBE354-07BA-4E73-B509-6DCE3C097B4E}"/>
              </a:ext>
            </a:extLst>
          </p:cNvPr>
          <p:cNvSpPr txBox="1">
            <a:spLocks/>
          </p:cNvSpPr>
          <p:nvPr/>
        </p:nvSpPr>
        <p:spPr>
          <a:xfrm>
            <a:off x="825063" y="3518222"/>
            <a:ext cx="5690028" cy="82510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Gill Sans MT" panose="020B05020201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Gill Sans MT" panose="020B05020201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Gill Sans MT" panose="020B05020201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Gill Sans MT" panose="020B05020201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Gill Sans MT"/>
              </a:rPr>
              <a:t>Blend academic research in emerging technologies into coursework</a:t>
            </a:r>
          </a:p>
        </p:txBody>
      </p:sp>
      <p:pic>
        <p:nvPicPr>
          <p:cNvPr id="12" name="Picture 11">
            <a:extLst>
              <a:ext uri="{FF2B5EF4-FFF2-40B4-BE49-F238E27FC236}">
                <a16:creationId xmlns:a16="http://schemas.microsoft.com/office/drawing/2014/main" id="{B8FB2EC9-ED1A-4967-B5A7-1D403F3B4FE6}"/>
              </a:ext>
            </a:extLst>
          </p:cNvPr>
          <p:cNvPicPr>
            <a:picLocks noChangeAspect="1"/>
          </p:cNvPicPr>
          <p:nvPr/>
        </p:nvPicPr>
        <p:blipFill>
          <a:blip r:embed="rId4"/>
          <a:stretch>
            <a:fillRect/>
          </a:stretch>
        </p:blipFill>
        <p:spPr>
          <a:xfrm>
            <a:off x="6839568" y="1627563"/>
            <a:ext cx="1873346" cy="1162110"/>
          </a:xfrm>
          <a:prstGeom prst="rect">
            <a:avLst/>
          </a:prstGeom>
        </p:spPr>
      </p:pic>
      <p:pic>
        <p:nvPicPr>
          <p:cNvPr id="5" name="Picture 4">
            <a:extLst>
              <a:ext uri="{FF2B5EF4-FFF2-40B4-BE49-F238E27FC236}">
                <a16:creationId xmlns:a16="http://schemas.microsoft.com/office/drawing/2014/main" id="{75609AD9-8633-1C70-2E1B-B20D84ECA6B6}"/>
              </a:ext>
            </a:extLst>
          </p:cNvPr>
          <p:cNvPicPr>
            <a:picLocks noChangeAspect="1"/>
          </p:cNvPicPr>
          <p:nvPr/>
        </p:nvPicPr>
        <p:blipFill>
          <a:blip r:embed="rId5"/>
          <a:stretch>
            <a:fillRect/>
          </a:stretch>
        </p:blipFill>
        <p:spPr>
          <a:xfrm>
            <a:off x="4360680" y="1590137"/>
            <a:ext cx="1704029" cy="1693468"/>
          </a:xfrm>
          <a:prstGeom prst="rect">
            <a:avLst/>
          </a:prstGeom>
        </p:spPr>
      </p:pic>
    </p:spTree>
    <p:extLst>
      <p:ext uri="{BB962C8B-B14F-4D97-AF65-F5344CB8AC3E}">
        <p14:creationId xmlns:p14="http://schemas.microsoft.com/office/powerpoint/2010/main" val="303956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1BE0-81EE-49B4-A834-37173AB34897}"/>
              </a:ext>
            </a:extLst>
          </p:cNvPr>
          <p:cNvSpPr>
            <a:spLocks noGrp="1"/>
          </p:cNvSpPr>
          <p:nvPr>
            <p:ph type="title"/>
          </p:nvPr>
        </p:nvSpPr>
        <p:spPr>
          <a:xfrm>
            <a:off x="304801" y="116701"/>
            <a:ext cx="4572000" cy="1143000"/>
          </a:xfrm>
        </p:spPr>
        <p:txBody>
          <a:bodyPr/>
          <a:lstStyle/>
          <a:p>
            <a:r>
              <a:rPr lang="en-US" dirty="0"/>
              <a:t>Professional Skills</a:t>
            </a:r>
          </a:p>
        </p:txBody>
      </p:sp>
      <p:pic>
        <p:nvPicPr>
          <p:cNvPr id="4" name="Picture 3">
            <a:extLst>
              <a:ext uri="{FF2B5EF4-FFF2-40B4-BE49-F238E27FC236}">
                <a16:creationId xmlns:a16="http://schemas.microsoft.com/office/drawing/2014/main" id="{511B592B-CDA8-40CD-B253-3EF0358189BD}"/>
              </a:ext>
            </a:extLst>
          </p:cNvPr>
          <p:cNvPicPr>
            <a:picLocks noChangeAspect="1"/>
          </p:cNvPicPr>
          <p:nvPr/>
        </p:nvPicPr>
        <p:blipFill rotWithShape="1">
          <a:blip r:embed="rId2"/>
          <a:srcRect l="68207" t="2630" b="48003"/>
          <a:stretch/>
        </p:blipFill>
        <p:spPr>
          <a:xfrm>
            <a:off x="459373" y="1170855"/>
            <a:ext cx="1661621" cy="1805748"/>
          </a:xfrm>
          <a:prstGeom prst="rect">
            <a:avLst/>
          </a:prstGeom>
        </p:spPr>
      </p:pic>
      <p:sp>
        <p:nvSpPr>
          <p:cNvPr id="7" name="Content Placeholder 2">
            <a:extLst>
              <a:ext uri="{FF2B5EF4-FFF2-40B4-BE49-F238E27FC236}">
                <a16:creationId xmlns:a16="http://schemas.microsoft.com/office/drawing/2014/main" id="{3E41F71E-77FC-497E-A9C5-1FBDC2EB0B70}"/>
              </a:ext>
            </a:extLst>
          </p:cNvPr>
          <p:cNvSpPr>
            <a:spLocks noGrp="1"/>
          </p:cNvSpPr>
          <p:nvPr>
            <p:ph idx="1"/>
          </p:nvPr>
        </p:nvSpPr>
        <p:spPr>
          <a:xfrm>
            <a:off x="867575" y="2879526"/>
            <a:ext cx="5690028" cy="3263504"/>
          </a:xfrm>
        </p:spPr>
        <p:txBody>
          <a:bodyPr vert="horz" lIns="91440" tIns="45720" rIns="91440" bIns="45720" rtlCol="0" anchor="t">
            <a:normAutofit/>
          </a:bodyPr>
          <a:lstStyle/>
          <a:p>
            <a:endParaRPr lang="en-US" dirty="0">
              <a:latin typeface="Gill Sans MT"/>
            </a:endParaRPr>
          </a:p>
          <a:p>
            <a:r>
              <a:rPr lang="en-US" dirty="0">
                <a:latin typeface="Gill Sans MT"/>
              </a:rPr>
              <a:t>Incorporate real-world case studies and project-based learning to improve project management and business skills </a:t>
            </a:r>
            <a:endParaRPr lang="en-US" dirty="0"/>
          </a:p>
        </p:txBody>
      </p:sp>
      <p:pic>
        <p:nvPicPr>
          <p:cNvPr id="8" name="Picture 7">
            <a:extLst>
              <a:ext uri="{FF2B5EF4-FFF2-40B4-BE49-F238E27FC236}">
                <a16:creationId xmlns:a16="http://schemas.microsoft.com/office/drawing/2014/main" id="{F1B79366-1F62-45F0-B75F-0DDB8F8F3767}"/>
              </a:ext>
            </a:extLst>
          </p:cNvPr>
          <p:cNvPicPr>
            <a:picLocks noChangeAspect="1"/>
          </p:cNvPicPr>
          <p:nvPr/>
        </p:nvPicPr>
        <p:blipFill>
          <a:blip r:embed="rId3"/>
          <a:stretch>
            <a:fillRect/>
          </a:stretch>
        </p:blipFill>
        <p:spPr>
          <a:xfrm>
            <a:off x="2432586" y="1109607"/>
            <a:ext cx="1828894" cy="1866996"/>
          </a:xfrm>
          <a:prstGeom prst="rect">
            <a:avLst/>
          </a:prstGeom>
        </p:spPr>
      </p:pic>
      <p:pic>
        <p:nvPicPr>
          <p:cNvPr id="9" name="Picture 8">
            <a:extLst>
              <a:ext uri="{FF2B5EF4-FFF2-40B4-BE49-F238E27FC236}">
                <a16:creationId xmlns:a16="http://schemas.microsoft.com/office/drawing/2014/main" id="{9EE561C6-A2B0-4B75-9020-E28808935230}"/>
              </a:ext>
            </a:extLst>
          </p:cNvPr>
          <p:cNvPicPr>
            <a:picLocks noChangeAspect="1"/>
          </p:cNvPicPr>
          <p:nvPr/>
        </p:nvPicPr>
        <p:blipFill>
          <a:blip r:embed="rId4"/>
          <a:stretch>
            <a:fillRect/>
          </a:stretch>
        </p:blipFill>
        <p:spPr>
          <a:xfrm>
            <a:off x="4573072" y="868295"/>
            <a:ext cx="1816193" cy="2108308"/>
          </a:xfrm>
          <a:prstGeom prst="rect">
            <a:avLst/>
          </a:prstGeom>
        </p:spPr>
      </p:pic>
      <p:pic>
        <p:nvPicPr>
          <p:cNvPr id="10" name="Picture 9">
            <a:extLst>
              <a:ext uri="{FF2B5EF4-FFF2-40B4-BE49-F238E27FC236}">
                <a16:creationId xmlns:a16="http://schemas.microsoft.com/office/drawing/2014/main" id="{E30603A3-F97D-489C-800A-E56C42EDF37D}"/>
              </a:ext>
            </a:extLst>
          </p:cNvPr>
          <p:cNvPicPr>
            <a:picLocks noChangeAspect="1"/>
          </p:cNvPicPr>
          <p:nvPr/>
        </p:nvPicPr>
        <p:blipFill>
          <a:blip r:embed="rId5"/>
          <a:stretch>
            <a:fillRect/>
          </a:stretch>
        </p:blipFill>
        <p:spPr>
          <a:xfrm>
            <a:off x="6839568" y="1627563"/>
            <a:ext cx="1873346" cy="1162110"/>
          </a:xfrm>
          <a:prstGeom prst="rect">
            <a:avLst/>
          </a:prstGeom>
        </p:spPr>
      </p:pic>
      <p:sp>
        <p:nvSpPr>
          <p:cNvPr id="5" name="TextBox 4">
            <a:extLst>
              <a:ext uri="{FF2B5EF4-FFF2-40B4-BE49-F238E27FC236}">
                <a16:creationId xmlns:a16="http://schemas.microsoft.com/office/drawing/2014/main" id="{079FDC91-AC4D-FB68-F172-1DFCC9780A4C}"/>
              </a:ext>
            </a:extLst>
          </p:cNvPr>
          <p:cNvSpPr txBox="1"/>
          <p:nvPr/>
        </p:nvSpPr>
        <p:spPr>
          <a:xfrm>
            <a:off x="2286000" y="2886525"/>
            <a:ext cx="4572000"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09120DF9-9D0B-1197-91B2-71EE2539A94C}"/>
              </a:ext>
            </a:extLst>
          </p:cNvPr>
          <p:cNvSpPr txBox="1"/>
          <p:nvPr/>
        </p:nvSpPr>
        <p:spPr>
          <a:xfrm>
            <a:off x="2286000" y="2886525"/>
            <a:ext cx="457200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56541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8"/>
          <p:cNvSpPr/>
          <p:nvPr/>
        </p:nvSpPr>
        <p:spPr>
          <a:xfrm flipH="1">
            <a:off x="6432540" y="2501900"/>
            <a:ext cx="2468880" cy="24003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8"/>
          <p:cNvSpPr/>
          <p:nvPr/>
        </p:nvSpPr>
        <p:spPr>
          <a:xfrm>
            <a:off x="481330" y="467456"/>
            <a:ext cx="8178790" cy="4205911"/>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8"/>
          <p:cNvSpPr txBox="1">
            <a:spLocks noGrp="1"/>
          </p:cNvSpPr>
          <p:nvPr>
            <p:ph type="ctrTitle"/>
          </p:nvPr>
        </p:nvSpPr>
        <p:spPr>
          <a:xfrm>
            <a:off x="963930" y="756744"/>
            <a:ext cx="6923558" cy="26565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Industry 4.0 Workforce Summit</a:t>
            </a:r>
            <a:endParaRPr/>
          </a:p>
        </p:txBody>
      </p:sp>
      <p:sp>
        <p:nvSpPr>
          <p:cNvPr id="274" name="Google Shape;274;p8"/>
          <p:cNvSpPr txBox="1">
            <a:spLocks noGrp="1"/>
          </p:cNvSpPr>
          <p:nvPr>
            <p:ph type="subTitle" idx="1"/>
          </p:nvPr>
        </p:nvSpPr>
        <p:spPr>
          <a:xfrm>
            <a:off x="963930" y="3437110"/>
            <a:ext cx="5349252" cy="9844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50"/>
              <a:buNone/>
            </a:pPr>
            <a:r>
              <a:rPr lang="en-US" sz="1350" b="0" i="0" u="none" strike="noStrike" cap="none">
                <a:solidFill>
                  <a:schemeClr val="dk1"/>
                </a:solidFill>
                <a:latin typeface="Calibri"/>
                <a:ea typeface="Calibri"/>
                <a:cs typeface="Calibri"/>
                <a:sym typeface="Calibri"/>
              </a:rPr>
              <a:t>Key Findings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9"/>
          <p:cNvSpPr/>
          <p:nvPr/>
        </p:nvSpPr>
        <p:spPr>
          <a:xfrm>
            <a:off x="0" y="6234"/>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9"/>
          <p:cNvSpPr txBox="1">
            <a:spLocks noGrp="1"/>
          </p:cNvSpPr>
          <p:nvPr>
            <p:ph type="title"/>
          </p:nvPr>
        </p:nvSpPr>
        <p:spPr>
          <a:xfrm>
            <a:off x="359545" y="803100"/>
            <a:ext cx="2954766" cy="4187344"/>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Challenges for Universities</a:t>
            </a:r>
            <a:endParaRPr/>
          </a:p>
        </p:txBody>
      </p:sp>
      <p:cxnSp>
        <p:nvCxnSpPr>
          <p:cNvPr id="281" name="Google Shape;281;p9"/>
          <p:cNvCxnSpPr/>
          <p:nvPr/>
        </p:nvCxnSpPr>
        <p:spPr>
          <a:xfrm>
            <a:off x="3546039" y="849085"/>
            <a:ext cx="0" cy="4288180"/>
          </a:xfrm>
          <a:prstGeom prst="straightConnector1">
            <a:avLst/>
          </a:prstGeom>
          <a:noFill/>
          <a:ln w="25400" cap="sq" cmpd="sng">
            <a:solidFill>
              <a:schemeClr val="accent1"/>
            </a:solidFill>
            <a:prstDash val="solid"/>
            <a:bevel/>
            <a:headEnd type="none" w="sm" len="sm"/>
            <a:tailEnd type="none" w="sm" len="sm"/>
          </a:ln>
        </p:spPr>
      </p:cxnSp>
      <p:grpSp>
        <p:nvGrpSpPr>
          <p:cNvPr id="282" name="Google Shape;282;p9"/>
          <p:cNvGrpSpPr/>
          <p:nvPr/>
        </p:nvGrpSpPr>
        <p:grpSpPr>
          <a:xfrm>
            <a:off x="3831401" y="803611"/>
            <a:ext cx="4683949" cy="4190986"/>
            <a:chOff x="0" y="511"/>
            <a:chExt cx="4683949" cy="4190986"/>
          </a:xfrm>
        </p:grpSpPr>
        <p:sp>
          <p:nvSpPr>
            <p:cNvPr id="283" name="Google Shape;283;p9"/>
            <p:cNvSpPr/>
            <p:nvPr/>
          </p:nvSpPr>
          <p:spPr>
            <a:xfrm>
              <a:off x="0" y="511"/>
              <a:ext cx="4683949" cy="119742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362220" y="269932"/>
              <a:ext cx="658583" cy="658583"/>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383025" y="511"/>
              <a:ext cx="3300923" cy="11974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txBox="1"/>
            <p:nvPr/>
          </p:nvSpPr>
          <p:spPr>
            <a:xfrm>
              <a:off x="1383025" y="511"/>
              <a:ext cx="3300923" cy="1197424"/>
            </a:xfrm>
            <a:prstGeom prst="rect">
              <a:avLst/>
            </a:prstGeom>
            <a:noFill/>
            <a:ln>
              <a:noFill/>
            </a:ln>
          </p:spPr>
          <p:txBody>
            <a:bodyPr spcFirstLastPara="1" wrap="square" lIns="126725" tIns="126725" rIns="126725" bIns="12672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1">
                  <a:solidFill>
                    <a:schemeClr val="dk1"/>
                  </a:solidFill>
                  <a:latin typeface="Calibri"/>
                  <a:ea typeface="Calibri"/>
                  <a:cs typeface="Calibri"/>
                  <a:sym typeface="Calibri"/>
                </a:rPr>
                <a:t>University as a Service </a:t>
              </a:r>
              <a:r>
                <a:rPr lang="en-US" sz="1500">
                  <a:solidFill>
                    <a:schemeClr val="dk1"/>
                  </a:solidFill>
                  <a:latin typeface="Calibri"/>
                  <a:ea typeface="Calibri"/>
                  <a:cs typeface="Calibri"/>
                  <a:sym typeface="Calibri"/>
                </a:rPr>
                <a:t>– provide learners multiple on-ramps and off-ramps for programs of study throughout their careers</a:t>
              </a:r>
              <a:endParaRPr/>
            </a:p>
          </p:txBody>
        </p:sp>
        <p:sp>
          <p:nvSpPr>
            <p:cNvPr id="287" name="Google Shape;287;p9"/>
            <p:cNvSpPr/>
            <p:nvPr/>
          </p:nvSpPr>
          <p:spPr>
            <a:xfrm>
              <a:off x="0" y="1497292"/>
              <a:ext cx="4683949" cy="119742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362220" y="1766713"/>
              <a:ext cx="658583" cy="65858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383025" y="1497292"/>
              <a:ext cx="3300923" cy="11974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txBox="1"/>
            <p:nvPr/>
          </p:nvSpPr>
          <p:spPr>
            <a:xfrm>
              <a:off x="1383025" y="1497292"/>
              <a:ext cx="3300923" cy="1197424"/>
            </a:xfrm>
            <a:prstGeom prst="rect">
              <a:avLst/>
            </a:prstGeom>
            <a:noFill/>
            <a:ln>
              <a:noFill/>
            </a:ln>
          </p:spPr>
          <p:txBody>
            <a:bodyPr spcFirstLastPara="1" wrap="square" lIns="126725" tIns="126725" rIns="126725" bIns="12672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1">
                  <a:solidFill>
                    <a:schemeClr val="dk1"/>
                  </a:solidFill>
                  <a:latin typeface="Calibri"/>
                  <a:ea typeface="Calibri"/>
                  <a:cs typeface="Calibri"/>
                  <a:sym typeface="Calibri"/>
                </a:rPr>
                <a:t>Multi-sector collaboration </a:t>
              </a:r>
              <a:r>
                <a:rPr lang="en-US" sz="1500">
                  <a:solidFill>
                    <a:schemeClr val="dk1"/>
                  </a:solidFill>
                  <a:latin typeface="Calibri"/>
                  <a:ea typeface="Calibri"/>
                  <a:cs typeface="Calibri"/>
                  <a:sym typeface="Calibri"/>
                </a:rPr>
                <a:t>– build long-term strategic partnerships with employers, policymakers, and other education providers</a:t>
              </a:r>
              <a:endParaRPr/>
            </a:p>
          </p:txBody>
        </p:sp>
        <p:sp>
          <p:nvSpPr>
            <p:cNvPr id="291" name="Google Shape;291;p9"/>
            <p:cNvSpPr/>
            <p:nvPr/>
          </p:nvSpPr>
          <p:spPr>
            <a:xfrm>
              <a:off x="0" y="2994073"/>
              <a:ext cx="4683949" cy="119742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362220" y="3263494"/>
              <a:ext cx="658583" cy="65858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383025" y="2994073"/>
              <a:ext cx="3300923" cy="11974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txBox="1"/>
            <p:nvPr/>
          </p:nvSpPr>
          <p:spPr>
            <a:xfrm>
              <a:off x="1383025" y="2994073"/>
              <a:ext cx="3300923" cy="1197424"/>
            </a:xfrm>
            <a:prstGeom prst="rect">
              <a:avLst/>
            </a:prstGeom>
            <a:noFill/>
            <a:ln>
              <a:noFill/>
            </a:ln>
          </p:spPr>
          <p:txBody>
            <a:bodyPr spcFirstLastPara="1" wrap="square" lIns="126725" tIns="126725" rIns="126725" bIns="12672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1">
                  <a:solidFill>
                    <a:schemeClr val="dk1"/>
                  </a:solidFill>
                  <a:latin typeface="Calibri"/>
                  <a:ea typeface="Calibri"/>
                  <a:cs typeface="Calibri"/>
                  <a:sym typeface="Calibri"/>
                </a:rPr>
                <a:t>Customization at scale </a:t>
              </a:r>
              <a:r>
                <a:rPr lang="en-US" sz="1500">
                  <a:solidFill>
                    <a:schemeClr val="dk1"/>
                  </a:solidFill>
                  <a:latin typeface="Calibri"/>
                  <a:ea typeface="Calibri"/>
                  <a:cs typeface="Calibri"/>
                  <a:sym typeface="Calibri"/>
                </a:rPr>
                <a:t>– evolve program design and delivery from 1:many to many:1.</a:t>
              </a: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U Blue">
  <a:themeElements>
    <a:clrScheme name="SLU Color Theme">
      <a:dk1>
        <a:srgbClr val="000000"/>
      </a:dk1>
      <a:lt1>
        <a:srgbClr val="FFFFFF"/>
      </a:lt1>
      <a:dk2>
        <a:srgbClr val="003CA5"/>
      </a:dk2>
      <a:lt2>
        <a:srgbClr val="D7D7D5"/>
      </a:lt2>
      <a:accent1>
        <a:srgbClr val="5BC2E7"/>
      </a:accent1>
      <a:accent2>
        <a:srgbClr val="003B5C"/>
      </a:accent2>
      <a:accent3>
        <a:srgbClr val="795D3E"/>
      </a:accent3>
      <a:accent4>
        <a:srgbClr val="FFC72C"/>
      </a:accent4>
      <a:accent5>
        <a:srgbClr val="8FD6BD"/>
      </a:accent5>
      <a:accent6>
        <a:srgbClr val="ED8B00"/>
      </a:accent6>
      <a:hlink>
        <a:srgbClr val="27B7EC"/>
      </a:hlink>
      <a:folHlink>
        <a:srgbClr val="969798"/>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U Blue" id="{A3E038DC-D48E-4CBA-A26B-9EC0029348F2}" vid="{D7A518B8-AE8B-4161-B4A6-BB5F9C377B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1DD85514CCD04EB7CB36ECAC25349A" ma:contentTypeVersion="14" ma:contentTypeDescription="Create a new document." ma:contentTypeScope="" ma:versionID="0d4ed28dce52080b02fc5d6ebb924ebf">
  <xsd:schema xmlns:xsd="http://www.w3.org/2001/XMLSchema" xmlns:xs="http://www.w3.org/2001/XMLSchema" xmlns:p="http://schemas.microsoft.com/office/2006/metadata/properties" xmlns:ns3="0b5ec6d7-6aea-4462-b2bb-23215ff8dcef" xmlns:ns4="57a10b56-6b8a-4f22-b063-13a3859b76b2" targetNamespace="http://schemas.microsoft.com/office/2006/metadata/properties" ma:root="true" ma:fieldsID="5bf9de9627cc60f07fd0c8c2ae16c2e0" ns3:_="" ns4:_="">
    <xsd:import namespace="0b5ec6d7-6aea-4462-b2bb-23215ff8dcef"/>
    <xsd:import namespace="57a10b56-6b8a-4f22-b063-13a3859b76b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ec6d7-6aea-4462-b2bb-23215ff8dc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a10b56-6b8a-4f22-b063-13a3859b76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443A75-8E7B-439F-8C26-39FA14669833}">
  <ds:schemaRefs>
    <ds:schemaRef ds:uri="http://schemas.microsoft.com/sharepoint/v3/contenttype/forms"/>
  </ds:schemaRefs>
</ds:datastoreItem>
</file>

<file path=customXml/itemProps2.xml><?xml version="1.0" encoding="utf-8"?>
<ds:datastoreItem xmlns:ds="http://schemas.openxmlformats.org/officeDocument/2006/customXml" ds:itemID="{E6F657C6-90C9-470B-87F8-146E7C960077}">
  <ds:schemaRefs>
    <ds:schemaRef ds:uri="0b5ec6d7-6aea-4462-b2bb-23215ff8dcef"/>
    <ds:schemaRef ds:uri="57a10b56-6b8a-4f22-b063-13a3859b76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D99F52-4FC6-486A-BE35-94C0E3BFEDDA}">
  <ds:schemaRefs>
    <ds:schemaRef ds:uri="http://schemas.microsoft.com/office/2006/metadata/properties"/>
    <ds:schemaRef ds:uri="http://purl.org/dc/dcmitype/"/>
    <ds:schemaRef ds:uri="57a10b56-6b8a-4f22-b063-13a3859b76b2"/>
    <ds:schemaRef ds:uri="0b5ec6d7-6aea-4462-b2bb-23215ff8dcef"/>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Integral</Template>
  <TotalTime>1310</TotalTime>
  <Words>2035</Words>
  <Application>Microsoft Office PowerPoint</Application>
  <PresentationFormat>On-screen Show (16:9)</PresentationFormat>
  <Paragraphs>261</Paragraphs>
  <Slides>22</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-apple-system</vt:lpstr>
      <vt:lpstr>Aptos</vt:lpstr>
      <vt:lpstr>Arial</vt:lpstr>
      <vt:lpstr>Barlow</vt:lpstr>
      <vt:lpstr>Calibri</vt:lpstr>
      <vt:lpstr>Calibri Light</vt:lpstr>
      <vt:lpstr>Gill Sans MT</vt:lpstr>
      <vt:lpstr>Wingdings</vt:lpstr>
      <vt:lpstr>Office Theme</vt:lpstr>
      <vt:lpstr>SLU Blue</vt:lpstr>
      <vt:lpstr>   </vt:lpstr>
      <vt:lpstr>Agenda</vt:lpstr>
      <vt:lpstr>ASEE Corporate Member Council (CMC) Mission</vt:lpstr>
      <vt:lpstr>Who are our members?</vt:lpstr>
      <vt:lpstr>What are Examples of Academia/Industry Collaborations with the CMC? </vt:lpstr>
      <vt:lpstr>ASEE CMC Initiatives- Skills Gap Survey  Technical Skills</vt:lpstr>
      <vt:lpstr>Professional Skills</vt:lpstr>
      <vt:lpstr>Industry 4.0 Workforce Summit</vt:lpstr>
      <vt:lpstr>Challenges for Universities</vt:lpstr>
      <vt:lpstr>University as a Service</vt:lpstr>
      <vt:lpstr>Multi-sector collaboration</vt:lpstr>
      <vt:lpstr>Customization at scale</vt:lpstr>
      <vt:lpstr>ASEE CIEC- Conference for Industry and Education Collaboration</vt:lpstr>
      <vt:lpstr>CMC Excellence in Engineering Education Collaboration Award</vt:lpstr>
      <vt:lpstr>CMC EEEC Award- The Lemelson Foundation</vt:lpstr>
      <vt:lpstr>ASEE EDI-  Idea Pitch and Summary</vt:lpstr>
      <vt:lpstr>Industry and Higher Education Collaborations</vt:lpstr>
      <vt:lpstr>Industry/Academic Collaborations making a positive difference in our community, state, nation and world.</vt:lpstr>
      <vt:lpstr> - MEET YOUR MENTOR SESSION -</vt:lpstr>
      <vt:lpstr>15 Minute  Roundtable Discussion</vt:lpstr>
      <vt:lpstr>Wrap-up and Next Steps  (10 mins)</vt:lpstr>
      <vt:lpstr>Join us at the ASEE Annual Conference CMC Industry Day Tuesday June 25th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Dora Smith</dc:creator>
  <cp:lastModifiedBy>P.J. Boardman</cp:lastModifiedBy>
  <cp:revision>7</cp:revision>
  <dcterms:created xsi:type="dcterms:W3CDTF">2014-11-04T20:43:19Z</dcterms:created>
  <dcterms:modified xsi:type="dcterms:W3CDTF">2024-04-14T12:15:51Z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0x0101007E1DD85514CCD04EB7CB36ECAC25349A</vt:lpwstr>
  </property>
  <property fmtid="{D5CDD505-2E9C-101B-9397-08002B2CF9AE}" pid="3" name="MSIP_Label_9d258917-277f-42cd-a3cd-14c4e9ee58bc_Enabled">
    <vt:lpwstr>true</vt:lpwstr>
  </property>
  <property fmtid="{D5CDD505-2E9C-101B-9397-08002B2CF9AE}" pid="4" name="MSIP_Label_9d258917-277f-42cd-a3cd-14c4e9ee58bc_SetDate">
    <vt:lpwstr>2022-11-18T15:49:18Z</vt:lpwstr>
  </property>
  <property fmtid="{D5CDD505-2E9C-101B-9397-08002B2CF9AE}" pid="5" name="MSIP_Label_9d258917-277f-42cd-a3cd-14c4e9ee58bc_Method">
    <vt:lpwstr>Standard</vt:lpwstr>
  </property>
  <property fmtid="{D5CDD505-2E9C-101B-9397-08002B2CF9AE}" pid="6" name="MSIP_Label_9d258917-277f-42cd-a3cd-14c4e9ee58bc_Name">
    <vt:lpwstr>restricted</vt:lpwstr>
  </property>
  <property fmtid="{D5CDD505-2E9C-101B-9397-08002B2CF9AE}" pid="7" name="MSIP_Label_9d258917-277f-42cd-a3cd-14c4e9ee58bc_SiteId">
    <vt:lpwstr>38ae3bcd-9579-4fd4-adda-b42e1495d55a</vt:lpwstr>
  </property>
  <property fmtid="{D5CDD505-2E9C-101B-9397-08002B2CF9AE}" pid="8" name="MSIP_Label_9d258917-277f-42cd-a3cd-14c4e9ee58bc_ActionId">
    <vt:lpwstr>266d548d-9493-448a-b19d-f9c771a35ecb</vt:lpwstr>
  </property>
  <property fmtid="{D5CDD505-2E9C-101B-9397-08002B2CF9AE}" pid="9" name="MSIP_Label_9d258917-277f-42cd-a3cd-14c4e9ee58bc_ContentBits">
    <vt:lpwstr>0</vt:lpwstr>
  </property>
  <property fmtid="{D5CDD505-2E9C-101B-9397-08002B2CF9AE}" pid="10" name="Document_Confidentiality">
    <vt:lpwstr>Restricted</vt:lpwstr>
  </property>
</Properties>
</file>